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8" r:id="rId3"/>
    <p:sldId id="273" r:id="rId4"/>
    <p:sldId id="271" r:id="rId5"/>
    <p:sldId id="275" r:id="rId6"/>
    <p:sldId id="272" r:id="rId7"/>
    <p:sldId id="276" r:id="rId8"/>
    <p:sldId id="277" r:id="rId9"/>
    <p:sldId id="280" r:id="rId10"/>
    <p:sldId id="284" r:id="rId11"/>
    <p:sldId id="285" r:id="rId12"/>
    <p:sldId id="281" r:id="rId13"/>
    <p:sldId id="282" r:id="rId14"/>
    <p:sldId id="283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8AFF3DE7-8C41-48B8-945A-9C217B8E88FD}">
          <p14:sldIdLst>
            <p14:sldId id="256"/>
            <p14:sldId id="268"/>
            <p14:sldId id="273"/>
            <p14:sldId id="271"/>
            <p14:sldId id="275"/>
            <p14:sldId id="272"/>
            <p14:sldId id="276"/>
            <p14:sldId id="277"/>
          </p14:sldIdLst>
        </p14:section>
        <p14:section name="Weighting" id="{FB0561BE-DA77-4D05-B252-D45CECB42C22}">
          <p14:sldIdLst>
            <p14:sldId id="280"/>
            <p14:sldId id="284"/>
          </p14:sldIdLst>
        </p14:section>
        <p14:section name="THD" id="{9CDBBD00-57C2-4A25-9A2F-16C5C5613C33}">
          <p14:sldIdLst>
            <p14:sldId id="285"/>
            <p14:sldId id="281"/>
          </p14:sldIdLst>
        </p14:section>
        <p14:section name="下拉式選單(filter)" id="{069832F6-0160-450F-9958-E67F117896B9}">
          <p14:sldIdLst>
            <p14:sldId id="282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E0B4"/>
    <a:srgbClr val="4472C4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5847" autoAdjust="0"/>
  </p:normalViewPr>
  <p:slideViewPr>
    <p:cSldViewPr snapToGrid="0">
      <p:cViewPr varScale="1">
        <p:scale>
          <a:sx n="86" d="100"/>
          <a:sy n="86" d="100"/>
        </p:scale>
        <p:origin x="7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B197FF-EDDD-408E-A64C-A6F5830BBF8D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8E8045-27ED-4DB4-89D2-5AF55ACC7F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4957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592A6E-60A3-4843-B719-B5D88AF92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8BBA542-2BAB-4E74-9446-4F261623B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29D74B-6989-4C46-B76C-989F4FB81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FF163B-C8CE-4F9F-8B8E-FF09AFFED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CB04DC-36F1-4CF0-A1A3-7BAAAA3CE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8023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8AD6B4-00C5-41BF-A1DA-9845290B9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0358F77-1EA3-47EB-8EB9-A0405807D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FF0D437-39A4-403E-AA76-8F3DD4425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4747E6D-C04C-46FB-BB31-347426296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3D17279-5428-45BB-845F-7758F3AF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2275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9AF5A5B-CAD9-42A4-88D7-7E1E6B66AC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30B404F-FFFE-411E-B7BA-F86BAC4F0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ECE2B2-F24C-4561-988F-3C66E705F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539971-BB05-4317-8608-856ED8B71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20B60E-5689-4F11-B8B5-CF76DCA4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0197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B14166-7AB3-4939-8D5C-F08311028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1D997F-03F1-405C-8DAC-9CB09DCEA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07E0CC2-C7A2-4484-B036-89CD38D3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169D157-BA51-4EB7-8174-252C87AE7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926D6C-0834-420A-BF70-67F1150C2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5677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E6B4AD-D384-4DC0-823D-56BCD7DBD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73FA9F-D149-45D4-A518-CFB0B8334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C4956B-883E-4C0B-96F0-E1A026B93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35E3551-8FA9-4950-B91E-F036DE86A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8BF16A2-7A0E-4731-A115-1D06E15BD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0892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DA6AC1-4D41-4614-8903-AAC81FB58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669E99-C2DC-4D2C-A73A-D4456059FF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238654A-BB24-43E1-9197-61F330696B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B921728-0ADC-4EF7-8837-5B97BD4B5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B3C171-DC2A-4D6E-B196-D52C29FE2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EBF7B6-7A9F-4836-BB99-94F3DB842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7582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089F83-0188-44E8-A3B4-3C7C4507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6707B23-826E-420D-83A8-3AFBE7B70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62BE803-28BC-4186-BAC1-5F0D3895A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78B522B-9D7B-480D-B95A-6686B223A6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4E72079-26BC-4690-9610-66EF648679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23202DF-A798-486D-9B71-00C936D87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CD187C-1BB9-438A-BD37-AD48C6BAD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A1A98A0-287A-42DA-8C03-22D30735E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257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80646D-961D-4C1A-8CC9-3CF81CB0B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EC58415-400E-4957-9CEE-DE4B25974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EA93BAA-0B12-4049-8C28-57C31BF91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EA1654A-FA47-4A53-B09F-433EBC97D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397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354FF9D-73D5-4EEF-84BB-5C68CA367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7F56BB4-D06D-4442-9D3A-ED9023426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C8E036C-3B7C-4CA5-9B46-0DEAEEBFB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423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1D685A-45D9-4271-B184-87CDD083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3345ED-220A-476E-83FF-BD9F5A626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C976FDD-31C6-41C5-BE56-526E499893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64C0E9E-F579-4516-8506-FDF455FB9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D37D76-9DCC-4868-AB7C-B1F91625E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2B92115-D74A-47CF-B8A5-73D024E47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3255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D11ED8-797E-4485-9823-3AB8746E3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6F4F20F-8B46-403D-8562-DB0305F3A0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696ADD-94BE-4339-9F9B-08A41DE5C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915B6EA-3ADA-48F2-924F-ED5A6BBF6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7EE4AE2-FFB7-4A89-82F1-42F4576D7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7BB73D2-D7A6-4344-A65B-B2A9A5E64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149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5C46431-06E6-44A6-9881-D1DE68B90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67E1B8-9EAF-4684-9D2E-5218B3246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56C56C3-2726-4980-99F3-3D6BD8F210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0A91B-F7E4-4493-8449-763471BC3587}" type="datetimeFigureOut">
              <a:rPr lang="zh-TW" altLang="en-US" smtClean="0"/>
              <a:t>2023/7/19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06D399-2E7C-4BBB-8939-3BFAA5849A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A526CC-05F1-45F7-8679-6895CFEC03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EC5B9-EDF8-4603-9B4F-261B965FD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1107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jpe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jpe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22976D-1F1A-4659-8963-4ECE8E8753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整合</a:t>
            </a:r>
            <a:r>
              <a:rPr lang="en-US" altLang="zh-TW" dirty="0"/>
              <a:t>tool_20230719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7E51EC-1262-4758-8490-4A16666709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1875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950FE7-19A7-4D9B-874E-273369AA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C7800BD6-183B-4EBC-8C02-59FF60E5C57C}"/>
              </a:ext>
            </a:extLst>
          </p:cNvPr>
          <p:cNvGrpSpPr/>
          <p:nvPr/>
        </p:nvGrpSpPr>
        <p:grpSpPr>
          <a:xfrm>
            <a:off x="0" y="192839"/>
            <a:ext cx="12192000" cy="8582026"/>
            <a:chOff x="0" y="185023"/>
            <a:chExt cx="12192000" cy="8582026"/>
          </a:xfrm>
        </p:grpSpPr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65EC6831-4F8B-46F9-ABDA-DEACD24071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245" b="24375"/>
            <a:stretch/>
          </p:blipFill>
          <p:spPr>
            <a:xfrm>
              <a:off x="0" y="4979368"/>
              <a:ext cx="12192000" cy="3787681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21994442-E69D-4713-859F-FA9DF29BC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5023"/>
              <a:ext cx="12192000" cy="6487954"/>
            </a:xfrm>
            <a:prstGeom prst="rect">
              <a:avLst/>
            </a:prstGeom>
          </p:spPr>
        </p:pic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86CDC58-8B7D-4979-B5E9-3EAB7B13F7E9}"/>
              </a:ext>
            </a:extLst>
          </p:cNvPr>
          <p:cNvSpPr/>
          <p:nvPr/>
        </p:nvSpPr>
        <p:spPr>
          <a:xfrm>
            <a:off x="150499" y="941153"/>
            <a:ext cx="24399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選擇照片、</a:t>
            </a:r>
            <a:r>
              <a:rPr lang="en-US" altLang="zh-TW" dirty="0" err="1"/>
              <a:t>exif</a:t>
            </a:r>
            <a:r>
              <a:rPr lang="zh-TW" altLang="en-US" dirty="0"/>
              <a:t> 資料夾</a:t>
            </a:r>
            <a:br>
              <a:rPr lang="en-US" altLang="zh-TW" dirty="0"/>
            </a:br>
            <a:r>
              <a:rPr lang="zh-TW" altLang="en-US" dirty="0"/>
              <a:t>並執行分類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DD5202-71C9-4928-AE21-C3A0D95FD96B}"/>
              </a:ext>
            </a:extLst>
          </p:cNvPr>
          <p:cNvSpPr/>
          <p:nvPr/>
        </p:nvSpPr>
        <p:spPr>
          <a:xfrm>
            <a:off x="133490" y="6258866"/>
            <a:ext cx="11705084" cy="1802929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sz="1200" dirty="0"/>
              <a:t>使用說明：</a:t>
            </a:r>
          </a:p>
          <a:p>
            <a:r>
              <a:rPr lang="en-US" altLang="zh-TW" sz="1200" dirty="0"/>
              <a:t>1. </a:t>
            </a:r>
            <a:r>
              <a:rPr lang="zh-TW" altLang="en-US" sz="1200" dirty="0"/>
              <a:t>使用</a:t>
            </a:r>
            <a:r>
              <a:rPr lang="en-US" altLang="zh-TW" sz="1200" dirty="0"/>
              <a:t>Debug Parser</a:t>
            </a:r>
            <a:r>
              <a:rPr lang="zh-TW" altLang="en-US" sz="1200" dirty="0"/>
              <a:t>輸出需要分析的照片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檔</a:t>
            </a:r>
            <a:r>
              <a:rPr lang="en-US" altLang="zh-TW" sz="1200" dirty="0"/>
              <a:t>(</a:t>
            </a:r>
            <a:r>
              <a:rPr lang="zh-TW" altLang="en-US" sz="1200" dirty="0"/>
              <a:t>選取</a:t>
            </a:r>
            <a:r>
              <a:rPr lang="en-US" altLang="zh-TW" sz="1200" dirty="0"/>
              <a:t>AE</a:t>
            </a:r>
            <a:r>
              <a:rPr lang="zh-TW" altLang="en-US" sz="1200" dirty="0"/>
              <a:t>即可</a:t>
            </a:r>
            <a:r>
              <a:rPr lang="en-US" altLang="zh-TW" sz="1200" dirty="0"/>
              <a:t>)</a:t>
            </a:r>
            <a:r>
              <a:rPr lang="zh-TW" altLang="en-US" sz="1200" dirty="0"/>
              <a:t>、該圖檔以及對比機圖檔，放在同一個資料夾中</a:t>
            </a:r>
          </a:p>
          <a:p>
            <a:r>
              <a:rPr lang="en-US" altLang="zh-TW" sz="1200" dirty="0"/>
              <a:t>2. </a:t>
            </a:r>
            <a:r>
              <a:rPr lang="zh-TW" altLang="en-US" sz="1200" dirty="0"/>
              <a:t>檔名規則：</a:t>
            </a:r>
            <a:r>
              <a:rPr lang="en-US" altLang="zh-TW" sz="1200" dirty="0"/>
              <a:t>ex: {1_FLC.jpg, 1_FLC.jpg.exif, 1_ZF7.jpg}, {2_FLC.jpg, 2_FLC.jpg.exif, 2_ZF7.jpg},......</a:t>
            </a:r>
          </a:p>
          <a:p>
            <a:r>
              <a:rPr lang="en-US" altLang="zh-TW" sz="1200" dirty="0"/>
              <a:t>3. </a:t>
            </a:r>
            <a:r>
              <a:rPr lang="zh-TW" altLang="en-US" sz="1200" dirty="0"/>
              <a:t>點 </a:t>
            </a:r>
            <a:r>
              <a:rPr lang="en-US" altLang="zh-TW" sz="1200" dirty="0"/>
              <a:t>”</a:t>
            </a:r>
            <a:r>
              <a:rPr lang="zh-TW" altLang="en-US" sz="1200" dirty="0"/>
              <a:t> 選擇照片、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 資料夾並執行分類 </a:t>
            </a:r>
            <a:r>
              <a:rPr lang="en-US" altLang="zh-TW" sz="1200" dirty="0"/>
              <a:t>”</a:t>
            </a:r>
            <a:r>
              <a:rPr lang="zh-TW" altLang="en-US" sz="1200" dirty="0"/>
              <a:t> 按鈕，彈出選取視窗，選取資料所在的資料夾</a:t>
            </a:r>
            <a:endParaRPr lang="en-US" altLang="zh-TW" sz="1200" dirty="0"/>
          </a:p>
          <a:p>
            <a:r>
              <a:rPr lang="en-US" altLang="zh-TW" sz="1200" dirty="0"/>
              <a:t>4. tool</a:t>
            </a:r>
            <a:r>
              <a:rPr lang="zh-TW" altLang="en-US" sz="1200" dirty="0"/>
              <a:t>會首先分類 </a:t>
            </a:r>
            <a:r>
              <a:rPr lang="en-US" altLang="zh-TW" sz="1200" dirty="0"/>
              <a:t>HS, face, night scene case</a:t>
            </a:r>
            <a:r>
              <a:rPr lang="zh-TW" altLang="en-US" sz="1200" dirty="0"/>
              <a:t>，而 </a:t>
            </a:r>
            <a:r>
              <a:rPr lang="en-US" altLang="zh-TW" sz="1200" dirty="0"/>
              <a:t>HS case </a:t>
            </a:r>
            <a:r>
              <a:rPr lang="zh-TW" altLang="en-US" sz="1200" dirty="0"/>
              <a:t>會依據不同 </a:t>
            </a:r>
            <a:r>
              <a:rPr lang="en-US" altLang="zh-TW" sz="1200" dirty="0"/>
              <a:t>BV, EVD, Mid% </a:t>
            </a:r>
            <a:r>
              <a:rPr lang="zh-TW" altLang="en-US" sz="1200" dirty="0"/>
              <a:t>做照片分類，並在各 </a:t>
            </a:r>
            <a:r>
              <a:rPr lang="en-US" altLang="zh-TW" sz="1200" dirty="0"/>
              <a:t>BV </a:t>
            </a:r>
            <a:r>
              <a:rPr lang="zh-TW" altLang="en-US" sz="1200" dirty="0"/>
              <a:t>下輸出一張平面 </a:t>
            </a:r>
            <a:r>
              <a:rPr lang="en-US" altLang="zh-TW" sz="1200" dirty="0"/>
              <a:t>HS </a:t>
            </a:r>
            <a:r>
              <a:rPr lang="zh-TW" altLang="en-US" sz="1200" dirty="0"/>
              <a:t>分類結果 </a:t>
            </a:r>
            <a:r>
              <a:rPr lang="en-US" altLang="zh-TW" sz="1200" dirty="0"/>
              <a:t>(x</a:t>
            </a:r>
            <a:r>
              <a:rPr lang="zh-TW" altLang="en-US" sz="1200" dirty="0"/>
              <a:t>軸：</a:t>
            </a:r>
            <a:r>
              <a:rPr lang="en-US" altLang="zh-TW" sz="1200" dirty="0"/>
              <a:t>EVD, y</a:t>
            </a:r>
            <a:r>
              <a:rPr lang="zh-TW" altLang="en-US" sz="1200" dirty="0"/>
              <a:t>軸：</a:t>
            </a:r>
            <a:r>
              <a:rPr lang="en-US" altLang="zh-TW" sz="1200" dirty="0"/>
              <a:t>Mid%)</a:t>
            </a:r>
          </a:p>
          <a:p>
            <a:r>
              <a:rPr lang="en-US" altLang="zh-TW" sz="1200" dirty="0"/>
              <a:t>5.</a:t>
            </a:r>
            <a:r>
              <a:rPr lang="zh-TW" altLang="en-US" sz="1200" dirty="0"/>
              <a:t>根據想調整的參數類別選擇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或是</a:t>
            </a:r>
            <a:r>
              <a:rPr lang="en-US" altLang="zh-TW" sz="1200" dirty="0"/>
              <a:t>THD</a:t>
            </a:r>
            <a:r>
              <a:rPr lang="zh-TW" altLang="en-US" sz="1200" dirty="0"/>
              <a:t>，選擇</a:t>
            </a:r>
            <a:r>
              <a:rPr lang="en-US" altLang="zh-TW" sz="1200" dirty="0"/>
              <a:t>weighting </a:t>
            </a:r>
            <a:r>
              <a:rPr lang="zh-TW" altLang="en-US" sz="1200" dirty="0"/>
              <a:t>右側則顯示 </a:t>
            </a:r>
            <a:r>
              <a:rPr lang="en-US" altLang="zh-TW" sz="1200" dirty="0"/>
              <a:t>B2D, </a:t>
            </a:r>
            <a:r>
              <a:rPr lang="en-US" altLang="zh-TW" sz="1200" dirty="0" err="1"/>
              <a:t>midratio</a:t>
            </a:r>
            <a:r>
              <a:rPr lang="en-US" altLang="zh-TW" sz="1200" dirty="0"/>
              <a:t> </a:t>
            </a:r>
            <a:r>
              <a:rPr lang="zh-TW" altLang="en-US" sz="1200" dirty="0"/>
              <a:t>圖</a:t>
            </a:r>
            <a:r>
              <a:rPr lang="en-US" altLang="zh-TW" sz="1200" dirty="0"/>
              <a:t>;</a:t>
            </a:r>
            <a:r>
              <a:rPr lang="zh-TW" altLang="en-US" sz="1200" dirty="0"/>
              <a:t> 選擇</a:t>
            </a:r>
            <a:r>
              <a:rPr lang="en-US" altLang="zh-TW" sz="1200" dirty="0"/>
              <a:t>THD</a:t>
            </a:r>
            <a:r>
              <a:rPr lang="zh-TW" altLang="en-US" sz="1200" dirty="0"/>
              <a:t> 右側顯示 </a:t>
            </a:r>
            <a:r>
              <a:rPr lang="en-US" altLang="zh-TW" sz="1200" dirty="0"/>
              <a:t>EVD, B2M</a:t>
            </a:r>
            <a:r>
              <a:rPr lang="zh-TW" altLang="en-US" sz="1200" dirty="0"/>
              <a:t> 圖</a:t>
            </a:r>
            <a:endParaRPr lang="en-US" altLang="zh-TW" sz="1200" dirty="0"/>
          </a:p>
          <a:p>
            <a:r>
              <a:rPr lang="en-US" altLang="zh-TW" sz="1200" dirty="0"/>
              <a:t>6.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B2D, </a:t>
            </a:r>
            <a:r>
              <a:rPr lang="en-US" altLang="zh-TW" sz="1200" dirty="0" err="1"/>
              <a:t>midratio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7.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THD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B2M,EVD</a:t>
            </a:r>
            <a:r>
              <a:rPr lang="zh-TW" altLang="en-US" sz="1200" dirty="0"/>
              <a:t>區間的圖</a:t>
            </a:r>
          </a:p>
          <a:p>
            <a:r>
              <a:rPr lang="en-US" altLang="zh-TW" sz="1200" dirty="0"/>
              <a:t>8.</a:t>
            </a:r>
            <a:r>
              <a:rPr lang="zh-TW" altLang="en-US" sz="1200" dirty="0"/>
              <a:t>點開啟對應</a:t>
            </a:r>
            <a:r>
              <a:rPr lang="en-US" altLang="zh-TW" sz="1200" dirty="0"/>
              <a:t>region</a:t>
            </a:r>
            <a:r>
              <a:rPr lang="zh-TW" altLang="en-US" sz="1200" dirty="0"/>
              <a:t>資料夾時該</a:t>
            </a:r>
            <a:r>
              <a:rPr lang="en-US" altLang="zh-TW" sz="1200" dirty="0"/>
              <a:t>region</a:t>
            </a:r>
            <a:r>
              <a:rPr lang="zh-TW" altLang="en-US" sz="1200" dirty="0"/>
              <a:t>的資料夾會跳出</a:t>
            </a:r>
            <a:endParaRPr lang="en-US" altLang="zh-TW" sz="1200" dirty="0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0708A409-D2ED-493B-A34A-0027D9B8A84A}"/>
              </a:ext>
            </a:extLst>
          </p:cNvPr>
          <p:cNvGrpSpPr/>
          <p:nvPr/>
        </p:nvGrpSpPr>
        <p:grpSpPr>
          <a:xfrm>
            <a:off x="2291468" y="1723951"/>
            <a:ext cx="2024621" cy="293678"/>
            <a:chOff x="6012918" y="1087181"/>
            <a:chExt cx="3085953" cy="29367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4796826-F11E-4148-9090-8EB97C40966B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 </a:t>
              </a:r>
              <a:r>
                <a:rPr lang="en-US" altLang="zh-TW" dirty="0"/>
                <a:t>BV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F10EBF4B-8C43-4D93-A4DB-303F0F1CA676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1" name="內容版面配置區 6">
            <a:extLst>
              <a:ext uri="{FF2B5EF4-FFF2-40B4-BE49-F238E27FC236}">
                <a16:creationId xmlns:a16="http://schemas.microsoft.com/office/drawing/2014/main" id="{FEF60366-3546-4604-96FB-E9B8B4553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2183097"/>
            <a:ext cx="1712514" cy="1269735"/>
          </a:xfrm>
          <a:prstGeom prst="rect">
            <a:avLst/>
          </a:prstGeom>
        </p:spPr>
      </p:pic>
      <p:pic>
        <p:nvPicPr>
          <p:cNvPr id="22" name="內容版面配置區 6">
            <a:extLst>
              <a:ext uri="{FF2B5EF4-FFF2-40B4-BE49-F238E27FC236}">
                <a16:creationId xmlns:a16="http://schemas.microsoft.com/office/drawing/2014/main" id="{5B1A5382-1DBD-4C42-8707-9AC343954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2183097"/>
            <a:ext cx="1712514" cy="1269735"/>
          </a:xfrm>
          <a:prstGeom prst="rect">
            <a:avLst/>
          </a:prstGeom>
        </p:spPr>
      </p:pic>
      <p:pic>
        <p:nvPicPr>
          <p:cNvPr id="23" name="內容版面配置區 6">
            <a:extLst>
              <a:ext uri="{FF2B5EF4-FFF2-40B4-BE49-F238E27FC236}">
                <a16:creationId xmlns:a16="http://schemas.microsoft.com/office/drawing/2014/main" id="{DA4C03F7-15C6-46EC-B5D8-A62950224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3503382"/>
            <a:ext cx="1712514" cy="1269735"/>
          </a:xfrm>
          <a:prstGeom prst="rect">
            <a:avLst/>
          </a:prstGeom>
        </p:spPr>
      </p:pic>
      <p:pic>
        <p:nvPicPr>
          <p:cNvPr id="24" name="內容版面配置區 6">
            <a:extLst>
              <a:ext uri="{FF2B5EF4-FFF2-40B4-BE49-F238E27FC236}">
                <a16:creationId xmlns:a16="http://schemas.microsoft.com/office/drawing/2014/main" id="{B5DA49B5-DC5D-4296-8B14-2BB36144D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3503382"/>
            <a:ext cx="1712514" cy="1269735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4D5033EF-9298-4143-951F-F97D08B5DFB5}"/>
              </a:ext>
            </a:extLst>
          </p:cNvPr>
          <p:cNvSpPr/>
          <p:nvPr/>
        </p:nvSpPr>
        <p:spPr>
          <a:xfrm>
            <a:off x="2805725" y="941468"/>
            <a:ext cx="16177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開啟對應</a:t>
            </a:r>
            <a:r>
              <a:rPr lang="en-US" altLang="zh-TW" dirty="0"/>
              <a:t>region</a:t>
            </a:r>
            <a:r>
              <a:rPr lang="zh-TW" altLang="en-US" dirty="0"/>
              <a:t>資料夾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31555AB-F293-49B9-9F1A-EDF28B2F02B0}"/>
              </a:ext>
            </a:extLst>
          </p:cNvPr>
          <p:cNvGrpSpPr/>
          <p:nvPr/>
        </p:nvGrpSpPr>
        <p:grpSpPr>
          <a:xfrm>
            <a:off x="257907" y="1671879"/>
            <a:ext cx="706121" cy="369332"/>
            <a:chOff x="257907" y="1671879"/>
            <a:chExt cx="706121" cy="369332"/>
          </a:xfrm>
        </p:grpSpPr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4FEB2B83-E12E-48FA-90DC-3B2811DEC9B8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68809D11-BA6A-4CCA-B58B-895A2591AAEC}"/>
                </a:ext>
              </a:extLst>
            </p:cNvPr>
            <p:cNvSpPr txBox="1"/>
            <p:nvPr/>
          </p:nvSpPr>
          <p:spPr>
            <a:xfrm>
              <a:off x="380214" y="167187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THD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268583B2-A49A-4EE7-A447-F5E8E5580A0F}"/>
              </a:ext>
            </a:extLst>
          </p:cNvPr>
          <p:cNvGrpSpPr/>
          <p:nvPr/>
        </p:nvGrpSpPr>
        <p:grpSpPr>
          <a:xfrm>
            <a:off x="1030067" y="1671879"/>
            <a:ext cx="1261401" cy="369332"/>
            <a:chOff x="257907" y="1671879"/>
            <a:chExt cx="1261401" cy="369332"/>
          </a:xfrm>
        </p:grpSpPr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BAEAB589-6A73-4FE4-98C9-28A7F5C35A16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16F227DC-DE4A-4724-B6AD-F8853081105A}"/>
                </a:ext>
              </a:extLst>
            </p:cNvPr>
            <p:cNvSpPr txBox="1"/>
            <p:nvPr/>
          </p:nvSpPr>
          <p:spPr>
            <a:xfrm>
              <a:off x="380214" y="1671879"/>
              <a:ext cx="1139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Weighting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C464AAC6-6597-4233-BE1D-EB51ABCF8ADE}"/>
              </a:ext>
            </a:extLst>
          </p:cNvPr>
          <p:cNvGrpSpPr/>
          <p:nvPr/>
        </p:nvGrpSpPr>
        <p:grpSpPr>
          <a:xfrm>
            <a:off x="4442872" y="1723951"/>
            <a:ext cx="2024621" cy="293678"/>
            <a:chOff x="6012918" y="1087181"/>
            <a:chExt cx="3085953" cy="293678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AB008DC1-41F1-4892-85F8-17636121775C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 </a:t>
              </a:r>
            </a:p>
          </p:txBody>
        </p:sp>
        <p:sp>
          <p:nvSpPr>
            <p:cNvPr id="31" name="等腰三角形 30">
              <a:extLst>
                <a:ext uri="{FF2B5EF4-FFF2-40B4-BE49-F238E27FC236}">
                  <a16:creationId xmlns:a16="http://schemas.microsoft.com/office/drawing/2014/main" id="{33E5D57C-984F-4896-8E6D-43D27757CA52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BF7A323F-7115-49EB-88C0-E4B7ACA0F78B}"/>
              </a:ext>
            </a:extLst>
          </p:cNvPr>
          <p:cNvGrpSpPr/>
          <p:nvPr/>
        </p:nvGrpSpPr>
        <p:grpSpPr>
          <a:xfrm>
            <a:off x="6594276" y="1719110"/>
            <a:ext cx="2024621" cy="293678"/>
            <a:chOff x="6012918" y="1087181"/>
            <a:chExt cx="3085953" cy="29367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11F273D-A69E-4477-8210-88A9D4D0E94F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34" name="等腰三角形 33">
              <a:extLst>
                <a:ext uri="{FF2B5EF4-FFF2-40B4-BE49-F238E27FC236}">
                  <a16:creationId xmlns:a16="http://schemas.microsoft.com/office/drawing/2014/main" id="{0A0FC87B-8AAE-4D09-B649-65B3498C1EE0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51E25662-572F-4073-B57E-969322C97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2183097"/>
            <a:ext cx="941439" cy="1269735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1376713A-1B7B-449C-8AD7-546E56DE8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3503382"/>
            <a:ext cx="941439" cy="1269736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A7048A6B-34C9-4FE8-8F00-1FCE878374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2183097"/>
            <a:ext cx="941439" cy="1269735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101FBED6-9A44-425D-AAE6-A6D7DFE795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3503381"/>
            <a:ext cx="941439" cy="1269735"/>
          </a:xfrm>
          <a:prstGeom prst="rect">
            <a:avLst/>
          </a:prstGeom>
        </p:spPr>
      </p:pic>
      <p:pic>
        <p:nvPicPr>
          <p:cNvPr id="39" name="圖片 38">
            <a:extLst>
              <a:ext uri="{FF2B5EF4-FFF2-40B4-BE49-F238E27FC236}">
                <a16:creationId xmlns:a16="http://schemas.microsoft.com/office/drawing/2014/main" id="{BBF3F17B-DB62-417D-A147-F10D382DE4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4521" y="2183097"/>
            <a:ext cx="5201515" cy="3910302"/>
          </a:xfrm>
          <a:prstGeom prst="rect">
            <a:avLst/>
          </a:prstGeom>
        </p:spPr>
      </p:pic>
      <p:pic>
        <p:nvPicPr>
          <p:cNvPr id="40" name="內容版面配置區 6">
            <a:extLst>
              <a:ext uri="{FF2B5EF4-FFF2-40B4-BE49-F238E27FC236}">
                <a16:creationId xmlns:a16="http://schemas.microsoft.com/office/drawing/2014/main" id="{A4973F8F-461C-4356-8C0A-44A9732AE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4823665"/>
            <a:ext cx="1712514" cy="1269735"/>
          </a:xfrm>
          <a:prstGeom prst="rect">
            <a:avLst/>
          </a:prstGeom>
        </p:spPr>
      </p:pic>
      <p:pic>
        <p:nvPicPr>
          <p:cNvPr id="41" name="內容版面配置區 6">
            <a:extLst>
              <a:ext uri="{FF2B5EF4-FFF2-40B4-BE49-F238E27FC236}">
                <a16:creationId xmlns:a16="http://schemas.microsoft.com/office/drawing/2014/main" id="{DB693105-5CA6-408B-9C58-937D63BF4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4823665"/>
            <a:ext cx="1712514" cy="1269735"/>
          </a:xfrm>
          <a:prstGeom prst="rect">
            <a:avLst/>
          </a:prstGeom>
        </p:spPr>
      </p:pic>
      <p:pic>
        <p:nvPicPr>
          <p:cNvPr id="42" name="圖片 41">
            <a:extLst>
              <a:ext uri="{FF2B5EF4-FFF2-40B4-BE49-F238E27FC236}">
                <a16:creationId xmlns:a16="http://schemas.microsoft.com/office/drawing/2014/main" id="{54426B47-1501-43C1-9197-552F8A48F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4823665"/>
            <a:ext cx="941439" cy="1269736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BCF61CDB-CCEF-4243-B9D6-443A5D647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4823664"/>
            <a:ext cx="941439" cy="1269735"/>
          </a:xfrm>
          <a:prstGeom prst="rect">
            <a:avLst/>
          </a:prstGeom>
        </p:spPr>
      </p:pic>
      <p:pic>
        <p:nvPicPr>
          <p:cNvPr id="45" name="圖片 44">
            <a:extLst>
              <a:ext uri="{FF2B5EF4-FFF2-40B4-BE49-F238E27FC236}">
                <a16:creationId xmlns:a16="http://schemas.microsoft.com/office/drawing/2014/main" id="{EB158020-6CEA-4E5B-AABC-42A85B43B5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8309" y="2343099"/>
            <a:ext cx="809625" cy="238125"/>
          </a:xfrm>
          <a:prstGeom prst="rect">
            <a:avLst/>
          </a:prstGeom>
        </p:spPr>
      </p:pic>
      <p:pic>
        <p:nvPicPr>
          <p:cNvPr id="46" name="圖片 45">
            <a:extLst>
              <a:ext uri="{FF2B5EF4-FFF2-40B4-BE49-F238E27FC236}">
                <a16:creationId xmlns:a16="http://schemas.microsoft.com/office/drawing/2014/main" id="{4FB80CFB-A76F-4F5C-9BAF-A6928E398D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9664" y="2331371"/>
            <a:ext cx="809625" cy="238125"/>
          </a:xfrm>
          <a:prstGeom prst="rect">
            <a:avLst/>
          </a:prstGeom>
        </p:spPr>
      </p:pic>
      <p:sp>
        <p:nvSpPr>
          <p:cNvPr id="47" name="矩形 46">
            <a:extLst>
              <a:ext uri="{FF2B5EF4-FFF2-40B4-BE49-F238E27FC236}">
                <a16:creationId xmlns:a16="http://schemas.microsoft.com/office/drawing/2014/main" id="{F73E933A-F18C-438A-9885-9FA5B11DD674}"/>
              </a:ext>
            </a:extLst>
          </p:cNvPr>
          <p:cNvSpPr/>
          <p:nvPr/>
        </p:nvSpPr>
        <p:spPr>
          <a:xfrm>
            <a:off x="6096000" y="800211"/>
            <a:ext cx="4880407" cy="715854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tx1"/>
                </a:solidFill>
              </a:rPr>
              <a:t>選</a:t>
            </a:r>
            <a:r>
              <a:rPr lang="en-US" altLang="zh-TW" dirty="0">
                <a:solidFill>
                  <a:schemeClr val="tx1"/>
                </a:solidFill>
              </a:rPr>
              <a:t>Weighting</a:t>
            </a:r>
            <a:r>
              <a:rPr lang="zh-TW" altLang="en-US" dirty="0">
                <a:solidFill>
                  <a:schemeClr val="tx1"/>
                </a:solidFill>
              </a:rPr>
              <a:t>時 的預設畫面，空白表示顯示全部</a:t>
            </a:r>
          </a:p>
        </p:txBody>
      </p:sp>
      <p:grpSp>
        <p:nvGrpSpPr>
          <p:cNvPr id="53" name="群組 52">
            <a:extLst>
              <a:ext uri="{FF2B5EF4-FFF2-40B4-BE49-F238E27FC236}">
                <a16:creationId xmlns:a16="http://schemas.microsoft.com/office/drawing/2014/main" id="{C0D1EC77-5781-492B-AC53-B955231B7B81}"/>
              </a:ext>
            </a:extLst>
          </p:cNvPr>
          <p:cNvGrpSpPr/>
          <p:nvPr/>
        </p:nvGrpSpPr>
        <p:grpSpPr>
          <a:xfrm>
            <a:off x="5698855" y="2148899"/>
            <a:ext cx="267392" cy="3978697"/>
            <a:chOff x="5860967" y="4816746"/>
            <a:chExt cx="267392" cy="3978697"/>
          </a:xfrm>
        </p:grpSpPr>
        <p:grpSp>
          <p:nvGrpSpPr>
            <p:cNvPr id="54" name="群組 53">
              <a:extLst>
                <a:ext uri="{FF2B5EF4-FFF2-40B4-BE49-F238E27FC236}">
                  <a16:creationId xmlns:a16="http://schemas.microsoft.com/office/drawing/2014/main" id="{F07876CC-4A00-425E-8A03-212FC4A1226E}"/>
                </a:ext>
              </a:extLst>
            </p:cNvPr>
            <p:cNvGrpSpPr/>
            <p:nvPr/>
          </p:nvGrpSpPr>
          <p:grpSpPr>
            <a:xfrm>
              <a:off x="5860967" y="4816746"/>
              <a:ext cx="267392" cy="3978697"/>
              <a:chOff x="5847704" y="2131822"/>
              <a:chExt cx="267392" cy="3978697"/>
            </a:xfrm>
          </p:grpSpPr>
          <p:pic>
            <p:nvPicPr>
              <p:cNvPr id="56" name="圖片 55">
                <a:extLst>
                  <a:ext uri="{FF2B5EF4-FFF2-40B4-BE49-F238E27FC236}">
                    <a16:creationId xmlns:a16="http://schemas.microsoft.com/office/drawing/2014/main" id="{EFCE16B5-3263-4DF2-BCB8-4CF2E7A3E0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5312505" y="2667713"/>
                <a:ext cx="1338481" cy="266700"/>
              </a:xfrm>
              <a:prstGeom prst="rect">
                <a:avLst/>
              </a:prstGeom>
              <a:ln w="38100">
                <a:noFill/>
              </a:ln>
            </p:spPr>
          </p:pic>
          <p:pic>
            <p:nvPicPr>
              <p:cNvPr id="57" name="圖片 56">
                <a:extLst>
                  <a:ext uri="{FF2B5EF4-FFF2-40B4-BE49-F238E27FC236}">
                    <a16:creationId xmlns:a16="http://schemas.microsoft.com/office/drawing/2014/main" id="{8DE9DC3D-8A4F-4509-B2D6-200B5CBC1C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5311814" y="5307928"/>
                <a:ext cx="1338481" cy="266701"/>
              </a:xfrm>
              <a:prstGeom prst="rect">
                <a:avLst/>
              </a:prstGeom>
              <a:ln w="38100">
                <a:noFill/>
              </a:ln>
            </p:spPr>
          </p:pic>
        </p:grpSp>
        <p:pic>
          <p:nvPicPr>
            <p:cNvPr id="55" name="圖片 54">
              <a:extLst>
                <a:ext uri="{FF2B5EF4-FFF2-40B4-BE49-F238E27FC236}">
                  <a16:creationId xmlns:a16="http://schemas.microsoft.com/office/drawing/2014/main" id="{7A77FCD7-C95A-4B31-8424-F0D514A59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90364" y="5464658"/>
              <a:ext cx="221282" cy="2929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7419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950FE7-19A7-4D9B-874E-273369AA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C7800BD6-183B-4EBC-8C02-59FF60E5C57C}"/>
              </a:ext>
            </a:extLst>
          </p:cNvPr>
          <p:cNvGrpSpPr/>
          <p:nvPr/>
        </p:nvGrpSpPr>
        <p:grpSpPr>
          <a:xfrm>
            <a:off x="0" y="185023"/>
            <a:ext cx="12192000" cy="8582026"/>
            <a:chOff x="0" y="185023"/>
            <a:chExt cx="12192000" cy="8582026"/>
          </a:xfrm>
        </p:grpSpPr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65EC6831-4F8B-46F9-ABDA-DEACD24071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245" b="24375"/>
            <a:stretch/>
          </p:blipFill>
          <p:spPr>
            <a:xfrm>
              <a:off x="0" y="4979368"/>
              <a:ext cx="12192000" cy="3787681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21994442-E69D-4713-859F-FA9DF29BC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5023"/>
              <a:ext cx="12192000" cy="6487954"/>
            </a:xfrm>
            <a:prstGeom prst="rect">
              <a:avLst/>
            </a:prstGeom>
          </p:spPr>
        </p:pic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86CDC58-8B7D-4979-B5E9-3EAB7B13F7E9}"/>
              </a:ext>
            </a:extLst>
          </p:cNvPr>
          <p:cNvSpPr/>
          <p:nvPr/>
        </p:nvSpPr>
        <p:spPr>
          <a:xfrm>
            <a:off x="150499" y="941153"/>
            <a:ext cx="24399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選擇照片、</a:t>
            </a:r>
            <a:r>
              <a:rPr lang="en-US" altLang="zh-TW" dirty="0" err="1"/>
              <a:t>exif</a:t>
            </a:r>
            <a:r>
              <a:rPr lang="zh-TW" altLang="en-US" dirty="0"/>
              <a:t> 資料夾</a:t>
            </a:r>
            <a:br>
              <a:rPr lang="en-US" altLang="zh-TW" dirty="0"/>
            </a:br>
            <a:r>
              <a:rPr lang="zh-TW" altLang="en-US" dirty="0"/>
              <a:t>並執行分類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DD5202-71C9-4928-AE21-C3A0D95FD96B}"/>
              </a:ext>
            </a:extLst>
          </p:cNvPr>
          <p:cNvSpPr/>
          <p:nvPr/>
        </p:nvSpPr>
        <p:spPr>
          <a:xfrm>
            <a:off x="150076" y="6299649"/>
            <a:ext cx="11705084" cy="189986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sz="1200" dirty="0"/>
              <a:t>使用說明：</a:t>
            </a:r>
          </a:p>
          <a:p>
            <a:r>
              <a:rPr lang="en-US" altLang="zh-TW" sz="1200" dirty="0"/>
              <a:t>1. </a:t>
            </a:r>
            <a:r>
              <a:rPr lang="zh-TW" altLang="en-US" sz="1200" dirty="0"/>
              <a:t>使用</a:t>
            </a:r>
            <a:r>
              <a:rPr lang="en-US" altLang="zh-TW" sz="1200" dirty="0"/>
              <a:t>Debug Parser</a:t>
            </a:r>
            <a:r>
              <a:rPr lang="zh-TW" altLang="en-US" sz="1200" dirty="0"/>
              <a:t>輸出需要分析的照片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檔</a:t>
            </a:r>
            <a:r>
              <a:rPr lang="en-US" altLang="zh-TW" sz="1200" dirty="0"/>
              <a:t>(</a:t>
            </a:r>
            <a:r>
              <a:rPr lang="zh-TW" altLang="en-US" sz="1200" dirty="0"/>
              <a:t>選取</a:t>
            </a:r>
            <a:r>
              <a:rPr lang="en-US" altLang="zh-TW" sz="1200" dirty="0"/>
              <a:t>AE</a:t>
            </a:r>
            <a:r>
              <a:rPr lang="zh-TW" altLang="en-US" sz="1200" dirty="0"/>
              <a:t>即可</a:t>
            </a:r>
            <a:r>
              <a:rPr lang="en-US" altLang="zh-TW" sz="1200" dirty="0"/>
              <a:t>)</a:t>
            </a:r>
            <a:r>
              <a:rPr lang="zh-TW" altLang="en-US" sz="1200" dirty="0"/>
              <a:t>、該圖檔以及對比機圖檔，放在同一個資料夾中</a:t>
            </a:r>
          </a:p>
          <a:p>
            <a:r>
              <a:rPr lang="en-US" altLang="zh-TW" sz="1200" dirty="0"/>
              <a:t>2. </a:t>
            </a:r>
            <a:r>
              <a:rPr lang="zh-TW" altLang="en-US" sz="1200" dirty="0"/>
              <a:t>檔名規則：</a:t>
            </a:r>
            <a:r>
              <a:rPr lang="en-US" altLang="zh-TW" sz="1200" dirty="0"/>
              <a:t>ex: {1_FLC.jpg, 1_FLC.jpg.exif, 1_ZF7.jpg}, {2_FLC.jpg, 2_FLC.jpg.exif, 2_ZF7.jpg},......</a:t>
            </a:r>
          </a:p>
          <a:p>
            <a:r>
              <a:rPr lang="en-US" altLang="zh-TW" sz="1200" dirty="0"/>
              <a:t>3. </a:t>
            </a:r>
            <a:r>
              <a:rPr lang="zh-TW" altLang="en-US" sz="1200" dirty="0"/>
              <a:t>點 </a:t>
            </a:r>
            <a:r>
              <a:rPr lang="en-US" altLang="zh-TW" sz="1200" dirty="0"/>
              <a:t>”</a:t>
            </a:r>
            <a:r>
              <a:rPr lang="zh-TW" altLang="en-US" sz="1200" dirty="0"/>
              <a:t> 選擇照片、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 資料夾並執行分類 </a:t>
            </a:r>
            <a:r>
              <a:rPr lang="en-US" altLang="zh-TW" sz="1200" dirty="0"/>
              <a:t>”</a:t>
            </a:r>
            <a:r>
              <a:rPr lang="zh-TW" altLang="en-US" sz="1200" dirty="0"/>
              <a:t> 按鈕，彈出選取視窗，選取資料所在的資料夾</a:t>
            </a:r>
            <a:endParaRPr lang="en-US" altLang="zh-TW" sz="1200" dirty="0"/>
          </a:p>
          <a:p>
            <a:r>
              <a:rPr lang="en-US" altLang="zh-TW" sz="1200" dirty="0"/>
              <a:t>4. tool</a:t>
            </a:r>
            <a:r>
              <a:rPr lang="zh-TW" altLang="en-US" sz="1200" dirty="0"/>
              <a:t>會首先分類 </a:t>
            </a:r>
            <a:r>
              <a:rPr lang="en-US" altLang="zh-TW" sz="1200" dirty="0"/>
              <a:t>HS, face, night scene case</a:t>
            </a:r>
            <a:r>
              <a:rPr lang="zh-TW" altLang="en-US" sz="1200" dirty="0"/>
              <a:t>，而 </a:t>
            </a:r>
            <a:r>
              <a:rPr lang="en-US" altLang="zh-TW" sz="1200" dirty="0"/>
              <a:t>HS case </a:t>
            </a:r>
            <a:r>
              <a:rPr lang="zh-TW" altLang="en-US" sz="1200" dirty="0"/>
              <a:t>會依據不同 </a:t>
            </a:r>
            <a:r>
              <a:rPr lang="en-US" altLang="zh-TW" sz="1200" dirty="0"/>
              <a:t>BV, EVD, Mid% </a:t>
            </a:r>
            <a:r>
              <a:rPr lang="zh-TW" altLang="en-US" sz="1200" dirty="0"/>
              <a:t>做照片分類，並在各 </a:t>
            </a:r>
            <a:r>
              <a:rPr lang="en-US" altLang="zh-TW" sz="1200" dirty="0"/>
              <a:t>BV </a:t>
            </a:r>
            <a:r>
              <a:rPr lang="zh-TW" altLang="en-US" sz="1200" dirty="0"/>
              <a:t>下輸出一張平面 </a:t>
            </a:r>
            <a:r>
              <a:rPr lang="en-US" altLang="zh-TW" sz="1200" dirty="0"/>
              <a:t>HS </a:t>
            </a:r>
            <a:r>
              <a:rPr lang="zh-TW" altLang="en-US" sz="1200" dirty="0"/>
              <a:t>分類結果 </a:t>
            </a:r>
            <a:r>
              <a:rPr lang="en-US" altLang="zh-TW" sz="1200" dirty="0"/>
              <a:t>(x</a:t>
            </a:r>
            <a:r>
              <a:rPr lang="zh-TW" altLang="en-US" sz="1200" dirty="0"/>
              <a:t>軸：</a:t>
            </a:r>
            <a:r>
              <a:rPr lang="en-US" altLang="zh-TW" sz="1200" dirty="0"/>
              <a:t>EVD, y</a:t>
            </a:r>
            <a:r>
              <a:rPr lang="zh-TW" altLang="en-US" sz="1200" dirty="0"/>
              <a:t>軸：</a:t>
            </a:r>
            <a:r>
              <a:rPr lang="en-US" altLang="zh-TW" sz="1200" dirty="0"/>
              <a:t>Mid%)</a:t>
            </a:r>
          </a:p>
          <a:p>
            <a:r>
              <a:rPr lang="en-US" altLang="zh-TW" sz="1200" dirty="0"/>
              <a:t>5.</a:t>
            </a:r>
            <a:r>
              <a:rPr lang="zh-TW" altLang="en-US" sz="1200" dirty="0"/>
              <a:t>根據想調整的參數類別選擇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或是</a:t>
            </a:r>
            <a:r>
              <a:rPr lang="en-US" altLang="zh-TW" sz="1200" dirty="0"/>
              <a:t>THD</a:t>
            </a:r>
            <a:r>
              <a:rPr lang="zh-TW" altLang="en-US" sz="1200" dirty="0"/>
              <a:t>，選擇</a:t>
            </a:r>
            <a:r>
              <a:rPr lang="en-US" altLang="zh-TW" sz="1200" dirty="0"/>
              <a:t>weighting </a:t>
            </a:r>
            <a:r>
              <a:rPr lang="zh-TW" altLang="en-US" sz="1200" dirty="0"/>
              <a:t>右側則顯示 </a:t>
            </a:r>
            <a:r>
              <a:rPr lang="en-US" altLang="zh-TW" sz="1200" dirty="0"/>
              <a:t>B2D, </a:t>
            </a:r>
            <a:r>
              <a:rPr lang="en-US" altLang="zh-TW" sz="1200" dirty="0" err="1"/>
              <a:t>midratio</a:t>
            </a:r>
            <a:r>
              <a:rPr lang="en-US" altLang="zh-TW" sz="1200" dirty="0"/>
              <a:t> </a:t>
            </a:r>
            <a:r>
              <a:rPr lang="zh-TW" altLang="en-US" sz="1200" dirty="0"/>
              <a:t>圖</a:t>
            </a:r>
            <a:r>
              <a:rPr lang="en-US" altLang="zh-TW" sz="1200" dirty="0"/>
              <a:t>;</a:t>
            </a:r>
            <a:r>
              <a:rPr lang="zh-TW" altLang="en-US" sz="1200" dirty="0"/>
              <a:t> 選擇</a:t>
            </a:r>
            <a:r>
              <a:rPr lang="en-US" altLang="zh-TW" sz="1200" dirty="0"/>
              <a:t>THD</a:t>
            </a:r>
            <a:r>
              <a:rPr lang="zh-TW" altLang="en-US" sz="1200" dirty="0"/>
              <a:t> 右側顯示 </a:t>
            </a:r>
            <a:r>
              <a:rPr lang="en-US" altLang="zh-TW" sz="1200" dirty="0"/>
              <a:t>EVD, B2M</a:t>
            </a:r>
            <a:r>
              <a:rPr lang="zh-TW" altLang="en-US" sz="1200" dirty="0"/>
              <a:t> 圖</a:t>
            </a:r>
            <a:endParaRPr lang="en-US" altLang="zh-TW" sz="1200" dirty="0"/>
          </a:p>
          <a:p>
            <a:r>
              <a:rPr lang="en-US" altLang="zh-TW" sz="1200" dirty="0"/>
              <a:t>6.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B2D, </a:t>
            </a:r>
            <a:r>
              <a:rPr lang="en-US" altLang="zh-TW" sz="1200" dirty="0" err="1"/>
              <a:t>midratio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7.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THD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B2M,EVD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8.</a:t>
            </a:r>
            <a:r>
              <a:rPr lang="zh-TW" altLang="en-US" sz="1200" dirty="0"/>
              <a:t>點開啟對應</a:t>
            </a:r>
            <a:r>
              <a:rPr lang="en-US" altLang="zh-TW" sz="1200" dirty="0"/>
              <a:t>region</a:t>
            </a:r>
            <a:r>
              <a:rPr lang="zh-TW" altLang="en-US" sz="1200" dirty="0"/>
              <a:t>資料夾時該</a:t>
            </a:r>
            <a:r>
              <a:rPr lang="en-US" altLang="zh-TW" sz="1200" dirty="0"/>
              <a:t>region</a:t>
            </a:r>
            <a:r>
              <a:rPr lang="zh-TW" altLang="en-US" sz="1200" dirty="0"/>
              <a:t>的資料夾會跳出</a:t>
            </a:r>
            <a:endParaRPr lang="en-US" altLang="zh-TW" sz="1200" dirty="0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0708A409-D2ED-493B-A34A-0027D9B8A84A}"/>
              </a:ext>
            </a:extLst>
          </p:cNvPr>
          <p:cNvGrpSpPr/>
          <p:nvPr/>
        </p:nvGrpSpPr>
        <p:grpSpPr>
          <a:xfrm>
            <a:off x="2291468" y="1723951"/>
            <a:ext cx="2024621" cy="293678"/>
            <a:chOff x="6012918" y="1087181"/>
            <a:chExt cx="3085953" cy="29367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4796826-F11E-4148-9090-8EB97C40966B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 </a:t>
              </a:r>
              <a:r>
                <a:rPr lang="en-US" altLang="zh-TW" dirty="0"/>
                <a:t>BV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F10EBF4B-8C43-4D93-A4DB-303F0F1CA676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1" name="內容版面配置區 6">
            <a:extLst>
              <a:ext uri="{FF2B5EF4-FFF2-40B4-BE49-F238E27FC236}">
                <a16:creationId xmlns:a16="http://schemas.microsoft.com/office/drawing/2014/main" id="{FEF60366-3546-4604-96FB-E9B8B4553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2183097"/>
            <a:ext cx="1712514" cy="1269735"/>
          </a:xfrm>
          <a:prstGeom prst="rect">
            <a:avLst/>
          </a:prstGeom>
        </p:spPr>
      </p:pic>
      <p:pic>
        <p:nvPicPr>
          <p:cNvPr id="22" name="內容版面配置區 6">
            <a:extLst>
              <a:ext uri="{FF2B5EF4-FFF2-40B4-BE49-F238E27FC236}">
                <a16:creationId xmlns:a16="http://schemas.microsoft.com/office/drawing/2014/main" id="{5B1A5382-1DBD-4C42-8707-9AC343954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2183097"/>
            <a:ext cx="1712514" cy="1269735"/>
          </a:xfrm>
          <a:prstGeom prst="rect">
            <a:avLst/>
          </a:prstGeom>
        </p:spPr>
      </p:pic>
      <p:pic>
        <p:nvPicPr>
          <p:cNvPr id="23" name="內容版面配置區 6">
            <a:extLst>
              <a:ext uri="{FF2B5EF4-FFF2-40B4-BE49-F238E27FC236}">
                <a16:creationId xmlns:a16="http://schemas.microsoft.com/office/drawing/2014/main" id="{DA4C03F7-15C6-46EC-B5D8-A62950224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3503382"/>
            <a:ext cx="1712514" cy="1269735"/>
          </a:xfrm>
          <a:prstGeom prst="rect">
            <a:avLst/>
          </a:prstGeom>
        </p:spPr>
      </p:pic>
      <p:pic>
        <p:nvPicPr>
          <p:cNvPr id="24" name="內容版面配置區 6">
            <a:extLst>
              <a:ext uri="{FF2B5EF4-FFF2-40B4-BE49-F238E27FC236}">
                <a16:creationId xmlns:a16="http://schemas.microsoft.com/office/drawing/2014/main" id="{B5DA49B5-DC5D-4296-8B14-2BB36144D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3503382"/>
            <a:ext cx="1712514" cy="1269735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4D5033EF-9298-4143-951F-F97D08B5DFB5}"/>
              </a:ext>
            </a:extLst>
          </p:cNvPr>
          <p:cNvSpPr/>
          <p:nvPr/>
        </p:nvSpPr>
        <p:spPr>
          <a:xfrm>
            <a:off x="2805725" y="941468"/>
            <a:ext cx="16177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開啟對應</a:t>
            </a:r>
            <a:r>
              <a:rPr lang="en-US" altLang="zh-TW" dirty="0"/>
              <a:t>region</a:t>
            </a:r>
            <a:r>
              <a:rPr lang="zh-TW" altLang="en-US" dirty="0"/>
              <a:t>資料夾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31555AB-F293-49B9-9F1A-EDF28B2F02B0}"/>
              </a:ext>
            </a:extLst>
          </p:cNvPr>
          <p:cNvGrpSpPr/>
          <p:nvPr/>
        </p:nvGrpSpPr>
        <p:grpSpPr>
          <a:xfrm>
            <a:off x="257907" y="1671879"/>
            <a:ext cx="706121" cy="369332"/>
            <a:chOff x="257907" y="1671879"/>
            <a:chExt cx="706121" cy="369332"/>
          </a:xfrm>
        </p:grpSpPr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4FEB2B83-E12E-48FA-90DC-3B2811DEC9B8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68809D11-BA6A-4CCA-B58B-895A2591AAEC}"/>
                </a:ext>
              </a:extLst>
            </p:cNvPr>
            <p:cNvSpPr txBox="1"/>
            <p:nvPr/>
          </p:nvSpPr>
          <p:spPr>
            <a:xfrm>
              <a:off x="380214" y="167187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THD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268583B2-A49A-4EE7-A447-F5E8E5580A0F}"/>
              </a:ext>
            </a:extLst>
          </p:cNvPr>
          <p:cNvGrpSpPr/>
          <p:nvPr/>
        </p:nvGrpSpPr>
        <p:grpSpPr>
          <a:xfrm>
            <a:off x="1030067" y="1671879"/>
            <a:ext cx="1261401" cy="369332"/>
            <a:chOff x="257907" y="1671879"/>
            <a:chExt cx="1261401" cy="369332"/>
          </a:xfrm>
        </p:grpSpPr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BAEAB589-6A73-4FE4-98C9-28A7F5C35A16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16F227DC-DE4A-4724-B6AD-F8853081105A}"/>
                </a:ext>
              </a:extLst>
            </p:cNvPr>
            <p:cNvSpPr txBox="1"/>
            <p:nvPr/>
          </p:nvSpPr>
          <p:spPr>
            <a:xfrm>
              <a:off x="380214" y="1671879"/>
              <a:ext cx="1139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Weighting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C464AAC6-6597-4233-BE1D-EB51ABCF8ADE}"/>
              </a:ext>
            </a:extLst>
          </p:cNvPr>
          <p:cNvGrpSpPr/>
          <p:nvPr/>
        </p:nvGrpSpPr>
        <p:grpSpPr>
          <a:xfrm>
            <a:off x="4442872" y="1723951"/>
            <a:ext cx="2024621" cy="293678"/>
            <a:chOff x="6012918" y="1087181"/>
            <a:chExt cx="3085953" cy="293678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AB008DC1-41F1-4892-85F8-17636121775C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EVD</a:t>
              </a:r>
              <a:r>
                <a:rPr lang="zh-TW" altLang="en-US" dirty="0"/>
                <a:t>區間</a:t>
              </a:r>
            </a:p>
          </p:txBody>
        </p:sp>
        <p:sp>
          <p:nvSpPr>
            <p:cNvPr id="31" name="等腰三角形 30">
              <a:extLst>
                <a:ext uri="{FF2B5EF4-FFF2-40B4-BE49-F238E27FC236}">
                  <a16:creationId xmlns:a16="http://schemas.microsoft.com/office/drawing/2014/main" id="{33E5D57C-984F-4896-8E6D-43D27757CA52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BF7A323F-7115-49EB-88C0-E4B7ACA0F78B}"/>
              </a:ext>
            </a:extLst>
          </p:cNvPr>
          <p:cNvGrpSpPr/>
          <p:nvPr/>
        </p:nvGrpSpPr>
        <p:grpSpPr>
          <a:xfrm>
            <a:off x="6594276" y="1719110"/>
            <a:ext cx="2024621" cy="293678"/>
            <a:chOff x="6012918" y="1087181"/>
            <a:chExt cx="3085953" cy="29367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11F273D-A69E-4477-8210-88A9D4D0E94F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B2M </a:t>
              </a:r>
              <a:r>
                <a:rPr lang="zh-TW" altLang="en-US" dirty="0"/>
                <a:t>區間</a:t>
              </a:r>
            </a:p>
          </p:txBody>
        </p:sp>
        <p:sp>
          <p:nvSpPr>
            <p:cNvPr id="34" name="等腰三角形 33">
              <a:extLst>
                <a:ext uri="{FF2B5EF4-FFF2-40B4-BE49-F238E27FC236}">
                  <a16:creationId xmlns:a16="http://schemas.microsoft.com/office/drawing/2014/main" id="{0A0FC87B-8AAE-4D09-B649-65B3498C1EE0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51E25662-572F-4073-B57E-969322C97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2183097"/>
            <a:ext cx="941439" cy="1269735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1376713A-1B7B-449C-8AD7-546E56DE8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3503382"/>
            <a:ext cx="941439" cy="1269736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A7048A6B-34C9-4FE8-8F00-1FCE878374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2183097"/>
            <a:ext cx="941439" cy="1269735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101FBED6-9A44-425D-AAE6-A6D7DFE795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3503381"/>
            <a:ext cx="941439" cy="1269735"/>
          </a:xfrm>
          <a:prstGeom prst="rect">
            <a:avLst/>
          </a:prstGeom>
        </p:spPr>
      </p:pic>
      <p:pic>
        <p:nvPicPr>
          <p:cNvPr id="40" name="內容版面配置區 6">
            <a:extLst>
              <a:ext uri="{FF2B5EF4-FFF2-40B4-BE49-F238E27FC236}">
                <a16:creationId xmlns:a16="http://schemas.microsoft.com/office/drawing/2014/main" id="{A4973F8F-461C-4356-8C0A-44A9732AE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4823665"/>
            <a:ext cx="1712514" cy="1269735"/>
          </a:xfrm>
          <a:prstGeom prst="rect">
            <a:avLst/>
          </a:prstGeom>
        </p:spPr>
      </p:pic>
      <p:pic>
        <p:nvPicPr>
          <p:cNvPr id="41" name="內容版面配置區 6">
            <a:extLst>
              <a:ext uri="{FF2B5EF4-FFF2-40B4-BE49-F238E27FC236}">
                <a16:creationId xmlns:a16="http://schemas.microsoft.com/office/drawing/2014/main" id="{DB693105-5CA6-408B-9C58-937D63BF4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4823665"/>
            <a:ext cx="1712514" cy="1269735"/>
          </a:xfrm>
          <a:prstGeom prst="rect">
            <a:avLst/>
          </a:prstGeom>
        </p:spPr>
      </p:pic>
      <p:pic>
        <p:nvPicPr>
          <p:cNvPr id="42" name="圖片 41">
            <a:extLst>
              <a:ext uri="{FF2B5EF4-FFF2-40B4-BE49-F238E27FC236}">
                <a16:creationId xmlns:a16="http://schemas.microsoft.com/office/drawing/2014/main" id="{54426B47-1501-43C1-9197-552F8A48F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4823665"/>
            <a:ext cx="941439" cy="1269736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BCF61CDB-CCEF-4243-B9D6-443A5D647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4823664"/>
            <a:ext cx="941439" cy="1269735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44F69F32-4533-490A-93EE-967F708869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604" y="2123021"/>
            <a:ext cx="5327556" cy="3995667"/>
          </a:xfrm>
          <a:prstGeom prst="rect">
            <a:avLst/>
          </a:prstGeom>
        </p:spPr>
      </p:pic>
      <p:pic>
        <p:nvPicPr>
          <p:cNvPr id="45" name="圖片 44">
            <a:extLst>
              <a:ext uri="{FF2B5EF4-FFF2-40B4-BE49-F238E27FC236}">
                <a16:creationId xmlns:a16="http://schemas.microsoft.com/office/drawing/2014/main" id="{83B48E2A-7AAB-4623-9E08-B3846CE8D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6926" y="2349934"/>
            <a:ext cx="809625" cy="238125"/>
          </a:xfrm>
          <a:prstGeom prst="rect">
            <a:avLst/>
          </a:prstGeom>
        </p:spPr>
      </p:pic>
      <p:pic>
        <p:nvPicPr>
          <p:cNvPr id="46" name="圖片 45">
            <a:extLst>
              <a:ext uri="{FF2B5EF4-FFF2-40B4-BE49-F238E27FC236}">
                <a16:creationId xmlns:a16="http://schemas.microsoft.com/office/drawing/2014/main" id="{057D89E2-7929-4EA2-881F-DCC8512E8B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8281" y="2338206"/>
            <a:ext cx="809625" cy="238125"/>
          </a:xfrm>
          <a:prstGeom prst="rect">
            <a:avLst/>
          </a:prstGeom>
        </p:spPr>
      </p:pic>
      <p:sp>
        <p:nvSpPr>
          <p:cNvPr id="47" name="矩形 46">
            <a:extLst>
              <a:ext uri="{FF2B5EF4-FFF2-40B4-BE49-F238E27FC236}">
                <a16:creationId xmlns:a16="http://schemas.microsoft.com/office/drawing/2014/main" id="{A9699810-C6EC-49EF-BACF-7FA788EF3034}"/>
              </a:ext>
            </a:extLst>
          </p:cNvPr>
          <p:cNvSpPr/>
          <p:nvPr/>
        </p:nvSpPr>
        <p:spPr>
          <a:xfrm>
            <a:off x="6574392" y="832947"/>
            <a:ext cx="4296808" cy="715854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tx1"/>
                </a:solidFill>
              </a:rPr>
              <a:t>選</a:t>
            </a:r>
            <a:r>
              <a:rPr lang="en-US" altLang="zh-TW" dirty="0">
                <a:solidFill>
                  <a:schemeClr val="tx1"/>
                </a:solidFill>
              </a:rPr>
              <a:t>THD</a:t>
            </a:r>
            <a:r>
              <a:rPr lang="zh-TW" altLang="en-US" dirty="0">
                <a:solidFill>
                  <a:schemeClr val="tx1"/>
                </a:solidFill>
              </a:rPr>
              <a:t>時各按鈕、下拉式選單對應的功能</a:t>
            </a:r>
          </a:p>
        </p:txBody>
      </p: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75DBCFB7-B882-49F9-959C-1C580D4985DC}"/>
              </a:ext>
            </a:extLst>
          </p:cNvPr>
          <p:cNvGrpSpPr/>
          <p:nvPr/>
        </p:nvGrpSpPr>
        <p:grpSpPr>
          <a:xfrm>
            <a:off x="5698855" y="2148899"/>
            <a:ext cx="267392" cy="3978697"/>
            <a:chOff x="5860967" y="4816746"/>
            <a:chExt cx="267392" cy="3978697"/>
          </a:xfrm>
        </p:grpSpPr>
        <p:grpSp>
          <p:nvGrpSpPr>
            <p:cNvPr id="49" name="群組 48">
              <a:extLst>
                <a:ext uri="{FF2B5EF4-FFF2-40B4-BE49-F238E27FC236}">
                  <a16:creationId xmlns:a16="http://schemas.microsoft.com/office/drawing/2014/main" id="{6F451326-A7E6-41A3-BB1A-361D0137AD83}"/>
                </a:ext>
              </a:extLst>
            </p:cNvPr>
            <p:cNvGrpSpPr/>
            <p:nvPr/>
          </p:nvGrpSpPr>
          <p:grpSpPr>
            <a:xfrm>
              <a:off x="5860967" y="4816746"/>
              <a:ext cx="267392" cy="3978697"/>
              <a:chOff x="5847704" y="2131822"/>
              <a:chExt cx="267392" cy="3978697"/>
            </a:xfrm>
          </p:grpSpPr>
          <p:pic>
            <p:nvPicPr>
              <p:cNvPr id="51" name="圖片 50">
                <a:extLst>
                  <a:ext uri="{FF2B5EF4-FFF2-40B4-BE49-F238E27FC236}">
                    <a16:creationId xmlns:a16="http://schemas.microsoft.com/office/drawing/2014/main" id="{3F3CFFCD-E4BE-46CC-81C1-D7B617C698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5312505" y="2667713"/>
                <a:ext cx="1338481" cy="266700"/>
              </a:xfrm>
              <a:prstGeom prst="rect">
                <a:avLst/>
              </a:prstGeom>
              <a:ln w="38100">
                <a:noFill/>
              </a:ln>
            </p:spPr>
          </p:pic>
          <p:pic>
            <p:nvPicPr>
              <p:cNvPr id="52" name="圖片 51">
                <a:extLst>
                  <a:ext uri="{FF2B5EF4-FFF2-40B4-BE49-F238E27FC236}">
                    <a16:creationId xmlns:a16="http://schemas.microsoft.com/office/drawing/2014/main" id="{90E1D39C-2083-4877-AD0E-CDFA27C307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5311814" y="5307928"/>
                <a:ext cx="1338481" cy="266701"/>
              </a:xfrm>
              <a:prstGeom prst="rect">
                <a:avLst/>
              </a:prstGeom>
              <a:ln w="38100">
                <a:noFill/>
              </a:ln>
            </p:spPr>
          </p:pic>
        </p:grpSp>
        <p:pic>
          <p:nvPicPr>
            <p:cNvPr id="50" name="圖片 49">
              <a:extLst>
                <a:ext uri="{FF2B5EF4-FFF2-40B4-BE49-F238E27FC236}">
                  <a16:creationId xmlns:a16="http://schemas.microsoft.com/office/drawing/2014/main" id="{24413FCB-08F2-48EE-82A1-65C7EC4C5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90364" y="5464658"/>
              <a:ext cx="221282" cy="2929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0517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950FE7-19A7-4D9B-874E-273369AA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C7800BD6-183B-4EBC-8C02-59FF60E5C57C}"/>
              </a:ext>
            </a:extLst>
          </p:cNvPr>
          <p:cNvGrpSpPr/>
          <p:nvPr/>
        </p:nvGrpSpPr>
        <p:grpSpPr>
          <a:xfrm>
            <a:off x="0" y="185023"/>
            <a:ext cx="12192000" cy="8582026"/>
            <a:chOff x="0" y="185023"/>
            <a:chExt cx="12192000" cy="8582026"/>
          </a:xfrm>
        </p:grpSpPr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65EC6831-4F8B-46F9-ABDA-DEACD24071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245" b="24375"/>
            <a:stretch/>
          </p:blipFill>
          <p:spPr>
            <a:xfrm>
              <a:off x="0" y="4979368"/>
              <a:ext cx="12192000" cy="3787681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21994442-E69D-4713-859F-FA9DF29BC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5023"/>
              <a:ext cx="12192000" cy="6487954"/>
            </a:xfrm>
            <a:prstGeom prst="rect">
              <a:avLst/>
            </a:prstGeom>
          </p:spPr>
        </p:pic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86CDC58-8B7D-4979-B5E9-3EAB7B13F7E9}"/>
              </a:ext>
            </a:extLst>
          </p:cNvPr>
          <p:cNvSpPr/>
          <p:nvPr/>
        </p:nvSpPr>
        <p:spPr>
          <a:xfrm>
            <a:off x="150499" y="941153"/>
            <a:ext cx="24399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選擇照片、</a:t>
            </a:r>
            <a:r>
              <a:rPr lang="en-US" altLang="zh-TW" dirty="0" err="1"/>
              <a:t>exif</a:t>
            </a:r>
            <a:r>
              <a:rPr lang="zh-TW" altLang="en-US" dirty="0"/>
              <a:t> 資料夾</a:t>
            </a:r>
            <a:br>
              <a:rPr lang="en-US" altLang="zh-TW" dirty="0"/>
            </a:br>
            <a:r>
              <a:rPr lang="zh-TW" altLang="en-US" dirty="0"/>
              <a:t>並執行分類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DD5202-71C9-4928-AE21-C3A0D95FD96B}"/>
              </a:ext>
            </a:extLst>
          </p:cNvPr>
          <p:cNvSpPr/>
          <p:nvPr/>
        </p:nvSpPr>
        <p:spPr>
          <a:xfrm>
            <a:off x="150076" y="6299649"/>
            <a:ext cx="11705084" cy="189986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sz="1200" dirty="0"/>
              <a:t>使用說明：</a:t>
            </a:r>
          </a:p>
          <a:p>
            <a:r>
              <a:rPr lang="en-US" altLang="zh-TW" sz="1200" dirty="0"/>
              <a:t>1. </a:t>
            </a:r>
            <a:r>
              <a:rPr lang="zh-TW" altLang="en-US" sz="1200" dirty="0"/>
              <a:t>使用</a:t>
            </a:r>
            <a:r>
              <a:rPr lang="en-US" altLang="zh-TW" sz="1200" dirty="0"/>
              <a:t>Debug Parser</a:t>
            </a:r>
            <a:r>
              <a:rPr lang="zh-TW" altLang="en-US" sz="1200" dirty="0"/>
              <a:t>輸出需要分析的照片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檔</a:t>
            </a:r>
            <a:r>
              <a:rPr lang="en-US" altLang="zh-TW" sz="1200" dirty="0"/>
              <a:t>(</a:t>
            </a:r>
            <a:r>
              <a:rPr lang="zh-TW" altLang="en-US" sz="1200" dirty="0"/>
              <a:t>選取</a:t>
            </a:r>
            <a:r>
              <a:rPr lang="en-US" altLang="zh-TW" sz="1200" dirty="0"/>
              <a:t>AE</a:t>
            </a:r>
            <a:r>
              <a:rPr lang="zh-TW" altLang="en-US" sz="1200" dirty="0"/>
              <a:t>即可</a:t>
            </a:r>
            <a:r>
              <a:rPr lang="en-US" altLang="zh-TW" sz="1200" dirty="0"/>
              <a:t>)</a:t>
            </a:r>
            <a:r>
              <a:rPr lang="zh-TW" altLang="en-US" sz="1200" dirty="0"/>
              <a:t>、該圖檔以及對比機圖檔，放在同一個資料夾中</a:t>
            </a:r>
          </a:p>
          <a:p>
            <a:r>
              <a:rPr lang="en-US" altLang="zh-TW" sz="1200" dirty="0"/>
              <a:t>2. </a:t>
            </a:r>
            <a:r>
              <a:rPr lang="zh-TW" altLang="en-US" sz="1200" dirty="0"/>
              <a:t>檔名規則：</a:t>
            </a:r>
            <a:r>
              <a:rPr lang="en-US" altLang="zh-TW" sz="1200" dirty="0"/>
              <a:t>ex: {1_FLC.jpg, 1_FLC.jpg.exif, 1_ZF7.jpg}, {2_FLC.jpg, 2_FLC.jpg.exif, 2_ZF7.jpg},......</a:t>
            </a:r>
          </a:p>
          <a:p>
            <a:r>
              <a:rPr lang="en-US" altLang="zh-TW" sz="1200" dirty="0"/>
              <a:t>3. </a:t>
            </a:r>
            <a:r>
              <a:rPr lang="zh-TW" altLang="en-US" sz="1200" dirty="0"/>
              <a:t>點 </a:t>
            </a:r>
            <a:r>
              <a:rPr lang="en-US" altLang="zh-TW" sz="1200" dirty="0"/>
              <a:t>”</a:t>
            </a:r>
            <a:r>
              <a:rPr lang="zh-TW" altLang="en-US" sz="1200" dirty="0"/>
              <a:t> 選擇照片、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 資料夾並執行分類 </a:t>
            </a:r>
            <a:r>
              <a:rPr lang="en-US" altLang="zh-TW" sz="1200" dirty="0"/>
              <a:t>”</a:t>
            </a:r>
            <a:r>
              <a:rPr lang="zh-TW" altLang="en-US" sz="1200" dirty="0"/>
              <a:t> 按鈕，彈出選取視窗，選取資料所在的資料夾</a:t>
            </a:r>
            <a:endParaRPr lang="en-US" altLang="zh-TW" sz="1200" dirty="0"/>
          </a:p>
          <a:p>
            <a:r>
              <a:rPr lang="en-US" altLang="zh-TW" sz="1200" dirty="0"/>
              <a:t>4. tool</a:t>
            </a:r>
            <a:r>
              <a:rPr lang="zh-TW" altLang="en-US" sz="1200" dirty="0"/>
              <a:t>會首先分類 </a:t>
            </a:r>
            <a:r>
              <a:rPr lang="en-US" altLang="zh-TW" sz="1200" dirty="0"/>
              <a:t>HS, face, night scene case</a:t>
            </a:r>
            <a:r>
              <a:rPr lang="zh-TW" altLang="en-US" sz="1200" dirty="0"/>
              <a:t>，而 </a:t>
            </a:r>
            <a:r>
              <a:rPr lang="en-US" altLang="zh-TW" sz="1200" dirty="0"/>
              <a:t>HS case </a:t>
            </a:r>
            <a:r>
              <a:rPr lang="zh-TW" altLang="en-US" sz="1200" dirty="0"/>
              <a:t>會依據不同 </a:t>
            </a:r>
            <a:r>
              <a:rPr lang="en-US" altLang="zh-TW" sz="1200" dirty="0"/>
              <a:t>BV, EVD, Mid% </a:t>
            </a:r>
            <a:r>
              <a:rPr lang="zh-TW" altLang="en-US" sz="1200" dirty="0"/>
              <a:t>做照片分類，並在各 </a:t>
            </a:r>
            <a:r>
              <a:rPr lang="en-US" altLang="zh-TW" sz="1200" dirty="0"/>
              <a:t>BV </a:t>
            </a:r>
            <a:r>
              <a:rPr lang="zh-TW" altLang="en-US" sz="1200" dirty="0"/>
              <a:t>下輸出一張平面 </a:t>
            </a:r>
            <a:r>
              <a:rPr lang="en-US" altLang="zh-TW" sz="1200" dirty="0"/>
              <a:t>HS </a:t>
            </a:r>
            <a:r>
              <a:rPr lang="zh-TW" altLang="en-US" sz="1200" dirty="0"/>
              <a:t>分類結果 </a:t>
            </a:r>
            <a:r>
              <a:rPr lang="en-US" altLang="zh-TW" sz="1200" dirty="0"/>
              <a:t>(x</a:t>
            </a:r>
            <a:r>
              <a:rPr lang="zh-TW" altLang="en-US" sz="1200" dirty="0"/>
              <a:t>軸：</a:t>
            </a:r>
            <a:r>
              <a:rPr lang="en-US" altLang="zh-TW" sz="1200" dirty="0"/>
              <a:t>EVD, y</a:t>
            </a:r>
            <a:r>
              <a:rPr lang="zh-TW" altLang="en-US" sz="1200" dirty="0"/>
              <a:t>軸：</a:t>
            </a:r>
            <a:r>
              <a:rPr lang="en-US" altLang="zh-TW" sz="1200" dirty="0"/>
              <a:t>Mid%)</a:t>
            </a:r>
          </a:p>
          <a:p>
            <a:r>
              <a:rPr lang="en-US" altLang="zh-TW" sz="1200" dirty="0"/>
              <a:t>5.</a:t>
            </a:r>
            <a:r>
              <a:rPr lang="zh-TW" altLang="en-US" sz="1200" dirty="0"/>
              <a:t>根據想調整的參數類別選擇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或是</a:t>
            </a:r>
            <a:r>
              <a:rPr lang="en-US" altLang="zh-TW" sz="1200" dirty="0"/>
              <a:t>THD</a:t>
            </a:r>
            <a:r>
              <a:rPr lang="zh-TW" altLang="en-US" sz="1200" dirty="0"/>
              <a:t>，選擇</a:t>
            </a:r>
            <a:r>
              <a:rPr lang="en-US" altLang="zh-TW" sz="1200" dirty="0"/>
              <a:t>weighting </a:t>
            </a:r>
            <a:r>
              <a:rPr lang="zh-TW" altLang="en-US" sz="1200" dirty="0"/>
              <a:t>右側則顯示 </a:t>
            </a:r>
            <a:r>
              <a:rPr lang="en-US" altLang="zh-TW" sz="1200" dirty="0"/>
              <a:t>B2D, </a:t>
            </a:r>
            <a:r>
              <a:rPr lang="en-US" altLang="zh-TW" sz="1200" dirty="0" err="1"/>
              <a:t>midratio</a:t>
            </a:r>
            <a:r>
              <a:rPr lang="en-US" altLang="zh-TW" sz="1200" dirty="0"/>
              <a:t> </a:t>
            </a:r>
            <a:r>
              <a:rPr lang="zh-TW" altLang="en-US" sz="1200" dirty="0"/>
              <a:t>圖</a:t>
            </a:r>
            <a:r>
              <a:rPr lang="en-US" altLang="zh-TW" sz="1200" dirty="0"/>
              <a:t>;</a:t>
            </a:r>
            <a:r>
              <a:rPr lang="zh-TW" altLang="en-US" sz="1200" dirty="0"/>
              <a:t> 選擇</a:t>
            </a:r>
            <a:r>
              <a:rPr lang="en-US" altLang="zh-TW" sz="1200" dirty="0"/>
              <a:t>THD</a:t>
            </a:r>
            <a:r>
              <a:rPr lang="zh-TW" altLang="en-US" sz="1200" dirty="0"/>
              <a:t> 右側顯示 </a:t>
            </a:r>
            <a:r>
              <a:rPr lang="en-US" altLang="zh-TW" sz="1200" dirty="0"/>
              <a:t>EVD, B2M</a:t>
            </a:r>
            <a:r>
              <a:rPr lang="zh-TW" altLang="en-US" sz="1200" dirty="0"/>
              <a:t> 圖</a:t>
            </a:r>
            <a:endParaRPr lang="en-US" altLang="zh-TW" sz="1200" dirty="0"/>
          </a:p>
          <a:p>
            <a:r>
              <a:rPr lang="en-US" altLang="zh-TW" sz="1200" dirty="0"/>
              <a:t>6.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B2D, </a:t>
            </a:r>
            <a:r>
              <a:rPr lang="en-US" altLang="zh-TW" sz="1200" dirty="0" err="1"/>
              <a:t>midratio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7.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THD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B2M,EVD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8.</a:t>
            </a:r>
            <a:r>
              <a:rPr lang="zh-TW" altLang="en-US" sz="1200" dirty="0"/>
              <a:t>點開啟對應</a:t>
            </a:r>
            <a:r>
              <a:rPr lang="en-US" altLang="zh-TW" sz="1200" dirty="0"/>
              <a:t>region</a:t>
            </a:r>
            <a:r>
              <a:rPr lang="zh-TW" altLang="en-US" sz="1200" dirty="0"/>
              <a:t>資料夾時該</a:t>
            </a:r>
            <a:r>
              <a:rPr lang="en-US" altLang="zh-TW" sz="1200" dirty="0"/>
              <a:t>region</a:t>
            </a:r>
            <a:r>
              <a:rPr lang="zh-TW" altLang="en-US" sz="1200" dirty="0"/>
              <a:t>的資料夾會跳出</a:t>
            </a:r>
            <a:endParaRPr lang="en-US" altLang="zh-TW" sz="1200" dirty="0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0708A409-D2ED-493B-A34A-0027D9B8A84A}"/>
              </a:ext>
            </a:extLst>
          </p:cNvPr>
          <p:cNvGrpSpPr/>
          <p:nvPr/>
        </p:nvGrpSpPr>
        <p:grpSpPr>
          <a:xfrm>
            <a:off x="2291468" y="1723951"/>
            <a:ext cx="2024621" cy="293678"/>
            <a:chOff x="6012918" y="1087181"/>
            <a:chExt cx="3085953" cy="29367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4796826-F11E-4148-9090-8EB97C40966B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 </a:t>
              </a:r>
              <a:r>
                <a:rPr lang="en-US" altLang="zh-TW" dirty="0"/>
                <a:t>BV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F10EBF4B-8C43-4D93-A4DB-303F0F1CA676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1" name="內容版面配置區 6">
            <a:extLst>
              <a:ext uri="{FF2B5EF4-FFF2-40B4-BE49-F238E27FC236}">
                <a16:creationId xmlns:a16="http://schemas.microsoft.com/office/drawing/2014/main" id="{FEF60366-3546-4604-96FB-E9B8B4553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2183097"/>
            <a:ext cx="1712514" cy="1269735"/>
          </a:xfrm>
          <a:prstGeom prst="rect">
            <a:avLst/>
          </a:prstGeom>
        </p:spPr>
      </p:pic>
      <p:pic>
        <p:nvPicPr>
          <p:cNvPr id="22" name="內容版面配置區 6">
            <a:extLst>
              <a:ext uri="{FF2B5EF4-FFF2-40B4-BE49-F238E27FC236}">
                <a16:creationId xmlns:a16="http://schemas.microsoft.com/office/drawing/2014/main" id="{5B1A5382-1DBD-4C42-8707-9AC343954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2183097"/>
            <a:ext cx="1712514" cy="1269735"/>
          </a:xfrm>
          <a:prstGeom prst="rect">
            <a:avLst/>
          </a:prstGeom>
        </p:spPr>
      </p:pic>
      <p:pic>
        <p:nvPicPr>
          <p:cNvPr id="23" name="內容版面配置區 6">
            <a:extLst>
              <a:ext uri="{FF2B5EF4-FFF2-40B4-BE49-F238E27FC236}">
                <a16:creationId xmlns:a16="http://schemas.microsoft.com/office/drawing/2014/main" id="{DA4C03F7-15C6-46EC-B5D8-A62950224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3503382"/>
            <a:ext cx="1712514" cy="1269735"/>
          </a:xfrm>
          <a:prstGeom prst="rect">
            <a:avLst/>
          </a:prstGeom>
        </p:spPr>
      </p:pic>
      <p:pic>
        <p:nvPicPr>
          <p:cNvPr id="24" name="內容版面配置區 6">
            <a:extLst>
              <a:ext uri="{FF2B5EF4-FFF2-40B4-BE49-F238E27FC236}">
                <a16:creationId xmlns:a16="http://schemas.microsoft.com/office/drawing/2014/main" id="{B5DA49B5-DC5D-4296-8B14-2BB36144D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3503382"/>
            <a:ext cx="1712514" cy="1269735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4D5033EF-9298-4143-951F-F97D08B5DFB5}"/>
              </a:ext>
            </a:extLst>
          </p:cNvPr>
          <p:cNvSpPr/>
          <p:nvPr/>
        </p:nvSpPr>
        <p:spPr>
          <a:xfrm>
            <a:off x="2805725" y="941468"/>
            <a:ext cx="16177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開啟對應</a:t>
            </a:r>
            <a:r>
              <a:rPr lang="en-US" altLang="zh-TW" dirty="0"/>
              <a:t>region</a:t>
            </a:r>
            <a:r>
              <a:rPr lang="zh-TW" altLang="en-US" dirty="0"/>
              <a:t>資料夾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31555AB-F293-49B9-9F1A-EDF28B2F02B0}"/>
              </a:ext>
            </a:extLst>
          </p:cNvPr>
          <p:cNvGrpSpPr/>
          <p:nvPr/>
        </p:nvGrpSpPr>
        <p:grpSpPr>
          <a:xfrm>
            <a:off x="257907" y="1671879"/>
            <a:ext cx="706121" cy="369332"/>
            <a:chOff x="257907" y="1671879"/>
            <a:chExt cx="706121" cy="369332"/>
          </a:xfrm>
        </p:grpSpPr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4FEB2B83-E12E-48FA-90DC-3B2811DEC9B8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68809D11-BA6A-4CCA-B58B-895A2591AAEC}"/>
                </a:ext>
              </a:extLst>
            </p:cNvPr>
            <p:cNvSpPr txBox="1"/>
            <p:nvPr/>
          </p:nvSpPr>
          <p:spPr>
            <a:xfrm>
              <a:off x="380214" y="167187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THD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268583B2-A49A-4EE7-A447-F5E8E5580A0F}"/>
              </a:ext>
            </a:extLst>
          </p:cNvPr>
          <p:cNvGrpSpPr/>
          <p:nvPr/>
        </p:nvGrpSpPr>
        <p:grpSpPr>
          <a:xfrm>
            <a:off x="1030067" y="1671879"/>
            <a:ext cx="1261401" cy="369332"/>
            <a:chOff x="257907" y="1671879"/>
            <a:chExt cx="1261401" cy="369332"/>
          </a:xfrm>
        </p:grpSpPr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BAEAB589-6A73-4FE4-98C9-28A7F5C35A16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16F227DC-DE4A-4724-B6AD-F8853081105A}"/>
                </a:ext>
              </a:extLst>
            </p:cNvPr>
            <p:cNvSpPr txBox="1"/>
            <p:nvPr/>
          </p:nvSpPr>
          <p:spPr>
            <a:xfrm>
              <a:off x="380214" y="1671879"/>
              <a:ext cx="1139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Weighting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C464AAC6-6597-4233-BE1D-EB51ABCF8ADE}"/>
              </a:ext>
            </a:extLst>
          </p:cNvPr>
          <p:cNvGrpSpPr/>
          <p:nvPr/>
        </p:nvGrpSpPr>
        <p:grpSpPr>
          <a:xfrm>
            <a:off x="4442872" y="1723951"/>
            <a:ext cx="2024621" cy="293678"/>
            <a:chOff x="6012918" y="1087181"/>
            <a:chExt cx="3085953" cy="293678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AB008DC1-41F1-4892-85F8-17636121775C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31" name="等腰三角形 30">
              <a:extLst>
                <a:ext uri="{FF2B5EF4-FFF2-40B4-BE49-F238E27FC236}">
                  <a16:creationId xmlns:a16="http://schemas.microsoft.com/office/drawing/2014/main" id="{33E5D57C-984F-4896-8E6D-43D27757CA52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BF7A323F-7115-49EB-88C0-E4B7ACA0F78B}"/>
              </a:ext>
            </a:extLst>
          </p:cNvPr>
          <p:cNvGrpSpPr/>
          <p:nvPr/>
        </p:nvGrpSpPr>
        <p:grpSpPr>
          <a:xfrm>
            <a:off x="6594276" y="1719110"/>
            <a:ext cx="2024621" cy="293678"/>
            <a:chOff x="6012918" y="1087181"/>
            <a:chExt cx="3085953" cy="29367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11F273D-A69E-4477-8210-88A9D4D0E94F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34" name="等腰三角形 33">
              <a:extLst>
                <a:ext uri="{FF2B5EF4-FFF2-40B4-BE49-F238E27FC236}">
                  <a16:creationId xmlns:a16="http://schemas.microsoft.com/office/drawing/2014/main" id="{0A0FC87B-8AAE-4D09-B649-65B3498C1EE0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51E25662-572F-4073-B57E-969322C97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2183097"/>
            <a:ext cx="941439" cy="1269735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1376713A-1B7B-449C-8AD7-546E56DE8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3503382"/>
            <a:ext cx="941439" cy="1269736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A7048A6B-34C9-4FE8-8F00-1FCE878374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2183097"/>
            <a:ext cx="941439" cy="1269735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101FBED6-9A44-425D-AAE6-A6D7DFE795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3503381"/>
            <a:ext cx="941439" cy="1269735"/>
          </a:xfrm>
          <a:prstGeom prst="rect">
            <a:avLst/>
          </a:prstGeom>
        </p:spPr>
      </p:pic>
      <p:pic>
        <p:nvPicPr>
          <p:cNvPr id="40" name="內容版面配置區 6">
            <a:extLst>
              <a:ext uri="{FF2B5EF4-FFF2-40B4-BE49-F238E27FC236}">
                <a16:creationId xmlns:a16="http://schemas.microsoft.com/office/drawing/2014/main" id="{A4973F8F-461C-4356-8C0A-44A9732AE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4823665"/>
            <a:ext cx="1712514" cy="1269735"/>
          </a:xfrm>
          <a:prstGeom prst="rect">
            <a:avLst/>
          </a:prstGeom>
        </p:spPr>
      </p:pic>
      <p:pic>
        <p:nvPicPr>
          <p:cNvPr id="41" name="內容版面配置區 6">
            <a:extLst>
              <a:ext uri="{FF2B5EF4-FFF2-40B4-BE49-F238E27FC236}">
                <a16:creationId xmlns:a16="http://schemas.microsoft.com/office/drawing/2014/main" id="{DB693105-5CA6-408B-9C58-937D63BF4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4823665"/>
            <a:ext cx="1712514" cy="1269735"/>
          </a:xfrm>
          <a:prstGeom prst="rect">
            <a:avLst/>
          </a:prstGeom>
        </p:spPr>
      </p:pic>
      <p:pic>
        <p:nvPicPr>
          <p:cNvPr id="42" name="圖片 41">
            <a:extLst>
              <a:ext uri="{FF2B5EF4-FFF2-40B4-BE49-F238E27FC236}">
                <a16:creationId xmlns:a16="http://schemas.microsoft.com/office/drawing/2014/main" id="{54426B47-1501-43C1-9197-552F8A48F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4823665"/>
            <a:ext cx="941439" cy="1269736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BCF61CDB-CCEF-4243-B9D6-443A5D647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4823664"/>
            <a:ext cx="941439" cy="1269735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44F69F32-4533-490A-93EE-967F708869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604" y="2183097"/>
            <a:ext cx="5327556" cy="3995667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E232E016-C35B-488E-9297-7E24104B0897}"/>
              </a:ext>
            </a:extLst>
          </p:cNvPr>
          <p:cNvSpPr/>
          <p:nvPr/>
        </p:nvSpPr>
        <p:spPr>
          <a:xfrm>
            <a:off x="6859480" y="814228"/>
            <a:ext cx="4318000" cy="715854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tx1"/>
                </a:solidFill>
              </a:rPr>
              <a:t>選</a:t>
            </a:r>
            <a:r>
              <a:rPr lang="en-US" altLang="zh-TW" dirty="0">
                <a:solidFill>
                  <a:schemeClr val="tx1"/>
                </a:solidFill>
              </a:rPr>
              <a:t>THD</a:t>
            </a:r>
            <a:r>
              <a:rPr lang="zh-TW" altLang="en-US" dirty="0">
                <a:solidFill>
                  <a:schemeClr val="tx1"/>
                </a:solidFill>
              </a:rPr>
              <a:t>時 的預設畫面，空白表示顯示全部</a:t>
            </a:r>
          </a:p>
        </p:txBody>
      </p: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AACADE6B-7A88-45F7-8DEC-CE505309AA4B}"/>
              </a:ext>
            </a:extLst>
          </p:cNvPr>
          <p:cNvGrpSpPr/>
          <p:nvPr/>
        </p:nvGrpSpPr>
        <p:grpSpPr>
          <a:xfrm>
            <a:off x="5698855" y="2148899"/>
            <a:ext cx="267392" cy="3978697"/>
            <a:chOff x="5860967" y="4816746"/>
            <a:chExt cx="267392" cy="3978697"/>
          </a:xfrm>
        </p:grpSpPr>
        <p:grpSp>
          <p:nvGrpSpPr>
            <p:cNvPr id="48" name="群組 47">
              <a:extLst>
                <a:ext uri="{FF2B5EF4-FFF2-40B4-BE49-F238E27FC236}">
                  <a16:creationId xmlns:a16="http://schemas.microsoft.com/office/drawing/2014/main" id="{242E6C6A-F935-4111-9577-AF31FAE90A15}"/>
                </a:ext>
              </a:extLst>
            </p:cNvPr>
            <p:cNvGrpSpPr/>
            <p:nvPr/>
          </p:nvGrpSpPr>
          <p:grpSpPr>
            <a:xfrm>
              <a:off x="5860967" y="4816746"/>
              <a:ext cx="267392" cy="3978697"/>
              <a:chOff x="5847704" y="2131822"/>
              <a:chExt cx="267392" cy="3978697"/>
            </a:xfrm>
          </p:grpSpPr>
          <p:pic>
            <p:nvPicPr>
              <p:cNvPr id="50" name="圖片 49">
                <a:extLst>
                  <a:ext uri="{FF2B5EF4-FFF2-40B4-BE49-F238E27FC236}">
                    <a16:creationId xmlns:a16="http://schemas.microsoft.com/office/drawing/2014/main" id="{72B637CC-FAD5-43DC-A216-18E7B3E8E5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5312505" y="2667713"/>
                <a:ext cx="1338481" cy="266700"/>
              </a:xfrm>
              <a:prstGeom prst="rect">
                <a:avLst/>
              </a:prstGeom>
              <a:ln w="38100">
                <a:noFill/>
              </a:ln>
            </p:spPr>
          </p:pic>
          <p:pic>
            <p:nvPicPr>
              <p:cNvPr id="51" name="圖片 50">
                <a:extLst>
                  <a:ext uri="{FF2B5EF4-FFF2-40B4-BE49-F238E27FC236}">
                    <a16:creationId xmlns:a16="http://schemas.microsoft.com/office/drawing/2014/main" id="{C74DB46C-0090-4C5A-937F-C376599E0E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5311814" y="5307928"/>
                <a:ext cx="1338481" cy="266701"/>
              </a:xfrm>
              <a:prstGeom prst="rect">
                <a:avLst/>
              </a:prstGeom>
              <a:ln w="38100">
                <a:noFill/>
              </a:ln>
            </p:spPr>
          </p:pic>
        </p:grpSp>
        <p:pic>
          <p:nvPicPr>
            <p:cNvPr id="49" name="圖片 48">
              <a:extLst>
                <a:ext uri="{FF2B5EF4-FFF2-40B4-BE49-F238E27FC236}">
                  <a16:creationId xmlns:a16="http://schemas.microsoft.com/office/drawing/2014/main" id="{FA0F46C6-537F-4FD6-AD92-9D31340DA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90364" y="5464658"/>
              <a:ext cx="221282" cy="2929118"/>
            </a:xfrm>
            <a:prstGeom prst="rect">
              <a:avLst/>
            </a:prstGeom>
          </p:spPr>
        </p:pic>
      </p:grpSp>
      <p:pic>
        <p:nvPicPr>
          <p:cNvPr id="52" name="圖片 51">
            <a:extLst>
              <a:ext uri="{FF2B5EF4-FFF2-40B4-BE49-F238E27FC236}">
                <a16:creationId xmlns:a16="http://schemas.microsoft.com/office/drawing/2014/main" id="{7976A6FC-C44A-4E52-AABE-F86C044F02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6926" y="2385446"/>
            <a:ext cx="809625" cy="238125"/>
          </a:xfrm>
          <a:prstGeom prst="rect">
            <a:avLst/>
          </a:prstGeom>
        </p:spPr>
      </p:pic>
      <p:pic>
        <p:nvPicPr>
          <p:cNvPr id="53" name="圖片 52">
            <a:extLst>
              <a:ext uri="{FF2B5EF4-FFF2-40B4-BE49-F238E27FC236}">
                <a16:creationId xmlns:a16="http://schemas.microsoft.com/office/drawing/2014/main" id="{05B336F0-B115-4C2C-A773-A3EBF788BA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58281" y="2373718"/>
            <a:ext cx="809625" cy="23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24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群組 13">
            <a:extLst>
              <a:ext uri="{FF2B5EF4-FFF2-40B4-BE49-F238E27FC236}">
                <a16:creationId xmlns:a16="http://schemas.microsoft.com/office/drawing/2014/main" id="{C7800BD6-183B-4EBC-8C02-59FF60E5C57C}"/>
              </a:ext>
            </a:extLst>
          </p:cNvPr>
          <p:cNvGrpSpPr/>
          <p:nvPr/>
        </p:nvGrpSpPr>
        <p:grpSpPr>
          <a:xfrm>
            <a:off x="-257907" y="211656"/>
            <a:ext cx="12192000" cy="8582026"/>
            <a:chOff x="0" y="185023"/>
            <a:chExt cx="12192000" cy="8582026"/>
          </a:xfrm>
        </p:grpSpPr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65EC6831-4F8B-46F9-ABDA-DEACD24071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245" b="24375"/>
            <a:stretch/>
          </p:blipFill>
          <p:spPr>
            <a:xfrm>
              <a:off x="0" y="4979368"/>
              <a:ext cx="12192000" cy="3787681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21994442-E69D-4713-859F-FA9DF29BC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5023"/>
              <a:ext cx="12192000" cy="6487954"/>
            </a:xfrm>
            <a:prstGeom prst="rect">
              <a:avLst/>
            </a:prstGeom>
          </p:spPr>
        </p:pic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86CDC58-8B7D-4979-B5E9-3EAB7B13F7E9}"/>
              </a:ext>
            </a:extLst>
          </p:cNvPr>
          <p:cNvSpPr/>
          <p:nvPr/>
        </p:nvSpPr>
        <p:spPr>
          <a:xfrm>
            <a:off x="150499" y="941153"/>
            <a:ext cx="24399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選擇照片、</a:t>
            </a:r>
            <a:r>
              <a:rPr lang="en-US" altLang="zh-TW" dirty="0" err="1"/>
              <a:t>exif</a:t>
            </a:r>
            <a:r>
              <a:rPr lang="zh-TW" altLang="en-US" dirty="0"/>
              <a:t> 資料夾</a:t>
            </a:r>
            <a:br>
              <a:rPr lang="en-US" altLang="zh-TW" dirty="0"/>
            </a:br>
            <a:r>
              <a:rPr lang="zh-TW" altLang="en-US" dirty="0"/>
              <a:t>並執行分類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DD5202-71C9-4928-AE21-C3A0D95FD96B}"/>
              </a:ext>
            </a:extLst>
          </p:cNvPr>
          <p:cNvSpPr/>
          <p:nvPr/>
        </p:nvSpPr>
        <p:spPr>
          <a:xfrm>
            <a:off x="150076" y="6299649"/>
            <a:ext cx="11705084" cy="189986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sz="1200" dirty="0"/>
              <a:t>使用說明：</a:t>
            </a:r>
          </a:p>
          <a:p>
            <a:r>
              <a:rPr lang="en-US" altLang="zh-TW" sz="1200" dirty="0"/>
              <a:t>1. </a:t>
            </a:r>
            <a:r>
              <a:rPr lang="zh-TW" altLang="en-US" sz="1200" dirty="0"/>
              <a:t>使用</a:t>
            </a:r>
            <a:r>
              <a:rPr lang="en-US" altLang="zh-TW" sz="1200" dirty="0"/>
              <a:t>Debug Parser</a:t>
            </a:r>
            <a:r>
              <a:rPr lang="zh-TW" altLang="en-US" sz="1200" dirty="0"/>
              <a:t>輸出需要分析的照片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檔</a:t>
            </a:r>
            <a:r>
              <a:rPr lang="en-US" altLang="zh-TW" sz="1200" dirty="0"/>
              <a:t>(</a:t>
            </a:r>
            <a:r>
              <a:rPr lang="zh-TW" altLang="en-US" sz="1200" dirty="0"/>
              <a:t>選取</a:t>
            </a:r>
            <a:r>
              <a:rPr lang="en-US" altLang="zh-TW" sz="1200" dirty="0"/>
              <a:t>AE</a:t>
            </a:r>
            <a:r>
              <a:rPr lang="zh-TW" altLang="en-US" sz="1200" dirty="0"/>
              <a:t>即可</a:t>
            </a:r>
            <a:r>
              <a:rPr lang="en-US" altLang="zh-TW" sz="1200" dirty="0"/>
              <a:t>)</a:t>
            </a:r>
            <a:r>
              <a:rPr lang="zh-TW" altLang="en-US" sz="1200" dirty="0"/>
              <a:t>、該圖檔以及對比機圖檔，放在同一個資料夾中</a:t>
            </a:r>
          </a:p>
          <a:p>
            <a:r>
              <a:rPr lang="en-US" altLang="zh-TW" sz="1200" dirty="0"/>
              <a:t>2. </a:t>
            </a:r>
            <a:r>
              <a:rPr lang="zh-TW" altLang="en-US" sz="1200" dirty="0"/>
              <a:t>檔名規則：</a:t>
            </a:r>
            <a:r>
              <a:rPr lang="en-US" altLang="zh-TW" sz="1200" dirty="0"/>
              <a:t>ex: {1_FLC.jpg, 1_FLC.jpg.exif, 1_ZF7.jpg}, {2_FLC.jpg, 2_FLC.jpg.exif, 2_ZF7.jpg},......</a:t>
            </a:r>
          </a:p>
          <a:p>
            <a:r>
              <a:rPr lang="en-US" altLang="zh-TW" sz="1200" dirty="0"/>
              <a:t>3. </a:t>
            </a:r>
            <a:r>
              <a:rPr lang="zh-TW" altLang="en-US" sz="1200" dirty="0"/>
              <a:t>點 </a:t>
            </a:r>
            <a:r>
              <a:rPr lang="en-US" altLang="zh-TW" sz="1200" dirty="0"/>
              <a:t>”</a:t>
            </a:r>
            <a:r>
              <a:rPr lang="zh-TW" altLang="en-US" sz="1200" dirty="0"/>
              <a:t> 選擇照片、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 資料夾並執行分類 </a:t>
            </a:r>
            <a:r>
              <a:rPr lang="en-US" altLang="zh-TW" sz="1200" dirty="0"/>
              <a:t>”</a:t>
            </a:r>
            <a:r>
              <a:rPr lang="zh-TW" altLang="en-US" sz="1200" dirty="0"/>
              <a:t> 按鈕，彈出選取視窗，選取資料所在的資料夾</a:t>
            </a:r>
            <a:endParaRPr lang="en-US" altLang="zh-TW" sz="1200" dirty="0"/>
          </a:p>
          <a:p>
            <a:r>
              <a:rPr lang="en-US" altLang="zh-TW" sz="1200" dirty="0"/>
              <a:t>4. tool</a:t>
            </a:r>
            <a:r>
              <a:rPr lang="zh-TW" altLang="en-US" sz="1200" dirty="0"/>
              <a:t>會首先分類 </a:t>
            </a:r>
            <a:r>
              <a:rPr lang="en-US" altLang="zh-TW" sz="1200" dirty="0"/>
              <a:t>HS, face, night scene case</a:t>
            </a:r>
            <a:r>
              <a:rPr lang="zh-TW" altLang="en-US" sz="1200" dirty="0"/>
              <a:t>，而 </a:t>
            </a:r>
            <a:r>
              <a:rPr lang="en-US" altLang="zh-TW" sz="1200" dirty="0"/>
              <a:t>HS case </a:t>
            </a:r>
            <a:r>
              <a:rPr lang="zh-TW" altLang="en-US" sz="1200" dirty="0"/>
              <a:t>會依據不同 </a:t>
            </a:r>
            <a:r>
              <a:rPr lang="en-US" altLang="zh-TW" sz="1200" dirty="0"/>
              <a:t>BV, EVD, Mid% </a:t>
            </a:r>
            <a:r>
              <a:rPr lang="zh-TW" altLang="en-US" sz="1200" dirty="0"/>
              <a:t>做照片分類，並在各 </a:t>
            </a:r>
            <a:r>
              <a:rPr lang="en-US" altLang="zh-TW" sz="1200" dirty="0"/>
              <a:t>BV </a:t>
            </a:r>
            <a:r>
              <a:rPr lang="zh-TW" altLang="en-US" sz="1200" dirty="0"/>
              <a:t>下輸出一張平面 </a:t>
            </a:r>
            <a:r>
              <a:rPr lang="en-US" altLang="zh-TW" sz="1200" dirty="0"/>
              <a:t>HS </a:t>
            </a:r>
            <a:r>
              <a:rPr lang="zh-TW" altLang="en-US" sz="1200" dirty="0"/>
              <a:t>分類結果 </a:t>
            </a:r>
            <a:r>
              <a:rPr lang="en-US" altLang="zh-TW" sz="1200" dirty="0"/>
              <a:t>(x</a:t>
            </a:r>
            <a:r>
              <a:rPr lang="zh-TW" altLang="en-US" sz="1200" dirty="0"/>
              <a:t>軸：</a:t>
            </a:r>
            <a:r>
              <a:rPr lang="en-US" altLang="zh-TW" sz="1200" dirty="0"/>
              <a:t>EVD, y</a:t>
            </a:r>
            <a:r>
              <a:rPr lang="zh-TW" altLang="en-US" sz="1200" dirty="0"/>
              <a:t>軸：</a:t>
            </a:r>
            <a:r>
              <a:rPr lang="en-US" altLang="zh-TW" sz="1200" dirty="0"/>
              <a:t>Mid%)</a:t>
            </a:r>
          </a:p>
          <a:p>
            <a:r>
              <a:rPr lang="en-US" altLang="zh-TW" sz="1200" dirty="0"/>
              <a:t>5.</a:t>
            </a:r>
            <a:r>
              <a:rPr lang="zh-TW" altLang="en-US" sz="1200" dirty="0"/>
              <a:t>根據想調整的參數類別選擇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或是</a:t>
            </a:r>
            <a:r>
              <a:rPr lang="en-US" altLang="zh-TW" sz="1200" dirty="0"/>
              <a:t>THD</a:t>
            </a:r>
            <a:r>
              <a:rPr lang="zh-TW" altLang="en-US" sz="1200" dirty="0"/>
              <a:t>，選擇</a:t>
            </a:r>
            <a:r>
              <a:rPr lang="en-US" altLang="zh-TW" sz="1200" dirty="0"/>
              <a:t>weighting </a:t>
            </a:r>
            <a:r>
              <a:rPr lang="zh-TW" altLang="en-US" sz="1200" dirty="0"/>
              <a:t>右側則顯示 </a:t>
            </a:r>
            <a:r>
              <a:rPr lang="en-US" altLang="zh-TW" sz="1200" dirty="0"/>
              <a:t>B2D, </a:t>
            </a:r>
            <a:r>
              <a:rPr lang="en-US" altLang="zh-TW" sz="1200" dirty="0" err="1"/>
              <a:t>midratio</a:t>
            </a:r>
            <a:r>
              <a:rPr lang="en-US" altLang="zh-TW" sz="1200" dirty="0"/>
              <a:t> </a:t>
            </a:r>
            <a:r>
              <a:rPr lang="zh-TW" altLang="en-US" sz="1200" dirty="0"/>
              <a:t>圖</a:t>
            </a:r>
            <a:r>
              <a:rPr lang="en-US" altLang="zh-TW" sz="1200" dirty="0"/>
              <a:t>;</a:t>
            </a:r>
            <a:r>
              <a:rPr lang="zh-TW" altLang="en-US" sz="1200" dirty="0"/>
              <a:t> 選擇</a:t>
            </a:r>
            <a:r>
              <a:rPr lang="en-US" altLang="zh-TW" sz="1200" dirty="0"/>
              <a:t>THD</a:t>
            </a:r>
            <a:r>
              <a:rPr lang="zh-TW" altLang="en-US" sz="1200" dirty="0"/>
              <a:t> 右側顯示 </a:t>
            </a:r>
            <a:r>
              <a:rPr lang="en-US" altLang="zh-TW" sz="1200" dirty="0"/>
              <a:t>EVD, B2M</a:t>
            </a:r>
            <a:r>
              <a:rPr lang="zh-TW" altLang="en-US" sz="1200" dirty="0"/>
              <a:t> 圖</a:t>
            </a:r>
            <a:endParaRPr lang="en-US" altLang="zh-TW" sz="1200" dirty="0"/>
          </a:p>
          <a:p>
            <a:r>
              <a:rPr lang="en-US" altLang="zh-TW" sz="1200" dirty="0"/>
              <a:t>6.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B2D, </a:t>
            </a:r>
            <a:r>
              <a:rPr lang="en-US" altLang="zh-TW" sz="1200" dirty="0" err="1"/>
              <a:t>midratio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7.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THD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B2M,EVD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8.</a:t>
            </a:r>
            <a:r>
              <a:rPr lang="zh-TW" altLang="en-US" sz="1200" dirty="0"/>
              <a:t>點開啟對應</a:t>
            </a:r>
            <a:r>
              <a:rPr lang="en-US" altLang="zh-TW" sz="1200" dirty="0"/>
              <a:t>region</a:t>
            </a:r>
            <a:r>
              <a:rPr lang="zh-TW" altLang="en-US" sz="1200" dirty="0"/>
              <a:t>資料夾時該</a:t>
            </a:r>
            <a:r>
              <a:rPr lang="en-US" altLang="zh-TW" sz="1200" dirty="0"/>
              <a:t>region</a:t>
            </a:r>
            <a:r>
              <a:rPr lang="zh-TW" altLang="en-US" sz="1200" dirty="0"/>
              <a:t>的資料夾會跳出</a:t>
            </a:r>
            <a:endParaRPr lang="en-US" altLang="zh-TW" sz="1200" dirty="0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0708A409-D2ED-493B-A34A-0027D9B8A84A}"/>
              </a:ext>
            </a:extLst>
          </p:cNvPr>
          <p:cNvGrpSpPr/>
          <p:nvPr/>
        </p:nvGrpSpPr>
        <p:grpSpPr>
          <a:xfrm>
            <a:off x="2291468" y="1723951"/>
            <a:ext cx="2024621" cy="293678"/>
            <a:chOff x="6012918" y="1087181"/>
            <a:chExt cx="3085953" cy="29367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4796826-F11E-4148-9090-8EB97C40966B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zh-TW" dirty="0"/>
                <a:t>3500 &lt; BV</a:t>
              </a:r>
              <a:r>
                <a:rPr lang="zh-TW" altLang="en-US" dirty="0"/>
                <a:t> </a:t>
              </a:r>
              <a:r>
                <a:rPr lang="en-US" altLang="zh-TW" dirty="0"/>
                <a:t>&lt; 6500</a:t>
              </a:r>
              <a:endParaRPr lang="zh-TW" altLang="en-US" dirty="0"/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F10EBF4B-8C43-4D93-A4DB-303F0F1CA676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1" name="內容版面配置區 6">
            <a:extLst>
              <a:ext uri="{FF2B5EF4-FFF2-40B4-BE49-F238E27FC236}">
                <a16:creationId xmlns:a16="http://schemas.microsoft.com/office/drawing/2014/main" id="{FEF60366-3546-4604-96FB-E9B8B4553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2183097"/>
            <a:ext cx="1712514" cy="1269735"/>
          </a:xfrm>
          <a:prstGeom prst="rect">
            <a:avLst/>
          </a:prstGeom>
        </p:spPr>
      </p:pic>
      <p:pic>
        <p:nvPicPr>
          <p:cNvPr id="22" name="內容版面配置區 6">
            <a:extLst>
              <a:ext uri="{FF2B5EF4-FFF2-40B4-BE49-F238E27FC236}">
                <a16:creationId xmlns:a16="http://schemas.microsoft.com/office/drawing/2014/main" id="{5B1A5382-1DBD-4C42-8707-9AC343954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2183097"/>
            <a:ext cx="1712514" cy="1269735"/>
          </a:xfrm>
          <a:prstGeom prst="rect">
            <a:avLst/>
          </a:prstGeom>
        </p:spPr>
      </p:pic>
      <p:pic>
        <p:nvPicPr>
          <p:cNvPr id="23" name="內容版面配置區 6">
            <a:extLst>
              <a:ext uri="{FF2B5EF4-FFF2-40B4-BE49-F238E27FC236}">
                <a16:creationId xmlns:a16="http://schemas.microsoft.com/office/drawing/2014/main" id="{DA4C03F7-15C6-46EC-B5D8-A62950224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3503382"/>
            <a:ext cx="1712514" cy="1269735"/>
          </a:xfrm>
          <a:prstGeom prst="rect">
            <a:avLst/>
          </a:prstGeom>
        </p:spPr>
      </p:pic>
      <p:pic>
        <p:nvPicPr>
          <p:cNvPr id="24" name="內容版面配置區 6">
            <a:extLst>
              <a:ext uri="{FF2B5EF4-FFF2-40B4-BE49-F238E27FC236}">
                <a16:creationId xmlns:a16="http://schemas.microsoft.com/office/drawing/2014/main" id="{B5DA49B5-DC5D-4296-8B14-2BB36144D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3503382"/>
            <a:ext cx="1712514" cy="1269735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4D5033EF-9298-4143-951F-F97D08B5DFB5}"/>
              </a:ext>
            </a:extLst>
          </p:cNvPr>
          <p:cNvSpPr/>
          <p:nvPr/>
        </p:nvSpPr>
        <p:spPr>
          <a:xfrm>
            <a:off x="2805725" y="941468"/>
            <a:ext cx="16177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開啟對應</a:t>
            </a:r>
            <a:r>
              <a:rPr lang="en-US" altLang="zh-TW" dirty="0"/>
              <a:t>region</a:t>
            </a:r>
            <a:r>
              <a:rPr lang="zh-TW" altLang="en-US" dirty="0"/>
              <a:t>資料夾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31555AB-F293-49B9-9F1A-EDF28B2F02B0}"/>
              </a:ext>
            </a:extLst>
          </p:cNvPr>
          <p:cNvGrpSpPr/>
          <p:nvPr/>
        </p:nvGrpSpPr>
        <p:grpSpPr>
          <a:xfrm>
            <a:off x="257907" y="1671879"/>
            <a:ext cx="706121" cy="369332"/>
            <a:chOff x="257907" y="1671879"/>
            <a:chExt cx="706121" cy="369332"/>
          </a:xfrm>
        </p:grpSpPr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4FEB2B83-E12E-48FA-90DC-3B2811DEC9B8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68809D11-BA6A-4CCA-B58B-895A2591AAEC}"/>
                </a:ext>
              </a:extLst>
            </p:cNvPr>
            <p:cNvSpPr txBox="1"/>
            <p:nvPr/>
          </p:nvSpPr>
          <p:spPr>
            <a:xfrm>
              <a:off x="380214" y="167187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THD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268583B2-A49A-4EE7-A447-F5E8E5580A0F}"/>
              </a:ext>
            </a:extLst>
          </p:cNvPr>
          <p:cNvGrpSpPr/>
          <p:nvPr/>
        </p:nvGrpSpPr>
        <p:grpSpPr>
          <a:xfrm>
            <a:off x="1030067" y="1671879"/>
            <a:ext cx="1261401" cy="369332"/>
            <a:chOff x="257907" y="1671879"/>
            <a:chExt cx="1261401" cy="369332"/>
          </a:xfrm>
        </p:grpSpPr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BAEAB589-6A73-4FE4-98C9-28A7F5C35A16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16F227DC-DE4A-4724-B6AD-F8853081105A}"/>
                </a:ext>
              </a:extLst>
            </p:cNvPr>
            <p:cNvSpPr txBox="1"/>
            <p:nvPr/>
          </p:nvSpPr>
          <p:spPr>
            <a:xfrm>
              <a:off x="380214" y="1671879"/>
              <a:ext cx="1139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Weighting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C464AAC6-6597-4233-BE1D-EB51ABCF8ADE}"/>
              </a:ext>
            </a:extLst>
          </p:cNvPr>
          <p:cNvGrpSpPr/>
          <p:nvPr/>
        </p:nvGrpSpPr>
        <p:grpSpPr>
          <a:xfrm>
            <a:off x="4442872" y="1723951"/>
            <a:ext cx="2024621" cy="293678"/>
            <a:chOff x="6012918" y="1087181"/>
            <a:chExt cx="3085953" cy="293678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AB008DC1-41F1-4892-85F8-17636121775C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B2D </a:t>
              </a:r>
              <a:r>
                <a:rPr lang="zh-TW" altLang="en-US" dirty="0"/>
                <a:t>區間</a:t>
              </a:r>
            </a:p>
          </p:txBody>
        </p:sp>
        <p:sp>
          <p:nvSpPr>
            <p:cNvPr id="31" name="等腰三角形 30">
              <a:extLst>
                <a:ext uri="{FF2B5EF4-FFF2-40B4-BE49-F238E27FC236}">
                  <a16:creationId xmlns:a16="http://schemas.microsoft.com/office/drawing/2014/main" id="{33E5D57C-984F-4896-8E6D-43D27757CA52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BF7A323F-7115-49EB-88C0-E4B7ACA0F78B}"/>
              </a:ext>
            </a:extLst>
          </p:cNvPr>
          <p:cNvGrpSpPr/>
          <p:nvPr/>
        </p:nvGrpSpPr>
        <p:grpSpPr>
          <a:xfrm>
            <a:off x="6594276" y="1719110"/>
            <a:ext cx="2024621" cy="293678"/>
            <a:chOff x="6012918" y="1087181"/>
            <a:chExt cx="3085953" cy="29367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11F273D-A69E-4477-8210-88A9D4D0E94F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/>
                <a:t>midratio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34" name="等腰三角形 33">
              <a:extLst>
                <a:ext uri="{FF2B5EF4-FFF2-40B4-BE49-F238E27FC236}">
                  <a16:creationId xmlns:a16="http://schemas.microsoft.com/office/drawing/2014/main" id="{0A0FC87B-8AAE-4D09-B649-65B3498C1EE0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51E25662-572F-4073-B57E-969322C97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2183097"/>
            <a:ext cx="941439" cy="1269735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1376713A-1B7B-449C-8AD7-546E56DE8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3503382"/>
            <a:ext cx="941439" cy="1269736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A7048A6B-34C9-4FE8-8F00-1FCE878374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2183097"/>
            <a:ext cx="941439" cy="1269735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101FBED6-9A44-425D-AAE6-A6D7DFE795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3503381"/>
            <a:ext cx="941439" cy="1269735"/>
          </a:xfrm>
          <a:prstGeom prst="rect">
            <a:avLst/>
          </a:prstGeom>
        </p:spPr>
      </p:pic>
      <p:pic>
        <p:nvPicPr>
          <p:cNvPr id="40" name="內容版面配置區 6">
            <a:extLst>
              <a:ext uri="{FF2B5EF4-FFF2-40B4-BE49-F238E27FC236}">
                <a16:creationId xmlns:a16="http://schemas.microsoft.com/office/drawing/2014/main" id="{A4973F8F-461C-4356-8C0A-44A9732AE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4823665"/>
            <a:ext cx="1712514" cy="1269735"/>
          </a:xfrm>
          <a:prstGeom prst="rect">
            <a:avLst/>
          </a:prstGeom>
        </p:spPr>
      </p:pic>
      <p:pic>
        <p:nvPicPr>
          <p:cNvPr id="41" name="內容版面配置區 6">
            <a:extLst>
              <a:ext uri="{FF2B5EF4-FFF2-40B4-BE49-F238E27FC236}">
                <a16:creationId xmlns:a16="http://schemas.microsoft.com/office/drawing/2014/main" id="{DB693105-5CA6-408B-9C58-937D63BF4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4823665"/>
            <a:ext cx="1712514" cy="1269735"/>
          </a:xfrm>
          <a:prstGeom prst="rect">
            <a:avLst/>
          </a:prstGeom>
        </p:spPr>
      </p:pic>
      <p:pic>
        <p:nvPicPr>
          <p:cNvPr id="42" name="圖片 41">
            <a:extLst>
              <a:ext uri="{FF2B5EF4-FFF2-40B4-BE49-F238E27FC236}">
                <a16:creationId xmlns:a16="http://schemas.microsoft.com/office/drawing/2014/main" id="{54426B47-1501-43C1-9197-552F8A48F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4823665"/>
            <a:ext cx="941439" cy="1269736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BCF61CDB-CCEF-4243-B9D6-443A5D647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4823664"/>
            <a:ext cx="941439" cy="1269735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EBA121B4-8E25-472D-B273-7B338AAD555B}"/>
              </a:ext>
            </a:extLst>
          </p:cNvPr>
          <p:cNvSpPr/>
          <p:nvPr/>
        </p:nvSpPr>
        <p:spPr>
          <a:xfrm>
            <a:off x="2293797" y="1690688"/>
            <a:ext cx="6325100" cy="3693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108CD79-E7EE-4322-BBC6-5C58CE69779E}"/>
              </a:ext>
            </a:extLst>
          </p:cNvPr>
          <p:cNvSpPr/>
          <p:nvPr/>
        </p:nvSpPr>
        <p:spPr>
          <a:xfrm>
            <a:off x="150076" y="2148555"/>
            <a:ext cx="5489292" cy="39956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7B9EEBF-E5F8-4483-AFC4-3E50ECEFE511}"/>
              </a:ext>
            </a:extLst>
          </p:cNvPr>
          <p:cNvSpPr/>
          <p:nvPr/>
        </p:nvSpPr>
        <p:spPr>
          <a:xfrm>
            <a:off x="5949534" y="701988"/>
            <a:ext cx="5496631" cy="715854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tx1"/>
                </a:solidFill>
              </a:rPr>
              <a:t>使用者先選</a:t>
            </a:r>
            <a:r>
              <a:rPr lang="en-US" altLang="zh-TW" dirty="0">
                <a:solidFill>
                  <a:schemeClr val="tx1"/>
                </a:solidFill>
              </a:rPr>
              <a:t>BV</a:t>
            </a:r>
            <a:r>
              <a:rPr lang="zh-TW" altLang="en-US" dirty="0">
                <a:solidFill>
                  <a:schemeClr val="tx1"/>
                </a:solidFill>
              </a:rPr>
              <a:t>區間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第一個下拉式選單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r>
              <a:rPr lang="zh-TW" altLang="en-US" dirty="0">
                <a:solidFill>
                  <a:schemeClr val="tx1"/>
                </a:solidFill>
              </a:rPr>
              <a:t>，符合此</a:t>
            </a:r>
            <a:r>
              <a:rPr lang="en-US" altLang="zh-TW" dirty="0">
                <a:solidFill>
                  <a:schemeClr val="tx1"/>
                </a:solidFill>
              </a:rPr>
              <a:t>BV</a:t>
            </a:r>
            <a:r>
              <a:rPr lang="zh-TW" altLang="en-US" dirty="0">
                <a:solidFill>
                  <a:schemeClr val="tx1"/>
                </a:solidFill>
              </a:rPr>
              <a:t>區間內所有照片縮圖和對應點皆顯示在圖上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0C9260C2-AB0D-4BC3-95DA-C6B09ACA2DEE}"/>
              </a:ext>
            </a:extLst>
          </p:cNvPr>
          <p:cNvGrpSpPr/>
          <p:nvPr/>
        </p:nvGrpSpPr>
        <p:grpSpPr>
          <a:xfrm>
            <a:off x="6546693" y="2154392"/>
            <a:ext cx="5351182" cy="3995667"/>
            <a:chOff x="6546693" y="2154392"/>
            <a:chExt cx="5351182" cy="3995667"/>
          </a:xfrm>
        </p:grpSpPr>
        <p:pic>
          <p:nvPicPr>
            <p:cNvPr id="50" name="圖片 49">
              <a:extLst>
                <a:ext uri="{FF2B5EF4-FFF2-40B4-BE49-F238E27FC236}">
                  <a16:creationId xmlns:a16="http://schemas.microsoft.com/office/drawing/2014/main" id="{2C8F65FD-8800-4822-9AFF-0C4AAB010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13014" y="2207765"/>
              <a:ext cx="5201515" cy="3910302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D11AF6B-1E5F-40CA-A1F3-CCD492135410}"/>
                </a:ext>
              </a:extLst>
            </p:cNvPr>
            <p:cNvSpPr/>
            <p:nvPr/>
          </p:nvSpPr>
          <p:spPr>
            <a:xfrm>
              <a:off x="6546693" y="2154392"/>
              <a:ext cx="5351182" cy="3995667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8" name="橢圓 17">
              <a:extLst>
                <a:ext uri="{FF2B5EF4-FFF2-40B4-BE49-F238E27FC236}">
                  <a16:creationId xmlns:a16="http://schemas.microsoft.com/office/drawing/2014/main" id="{11DFA30F-2372-4D76-92E0-941249CB9F47}"/>
                </a:ext>
              </a:extLst>
            </p:cNvPr>
            <p:cNvSpPr/>
            <p:nvPr/>
          </p:nvSpPr>
          <p:spPr>
            <a:xfrm>
              <a:off x="7972137" y="408657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橢圓 45">
              <a:extLst>
                <a:ext uri="{FF2B5EF4-FFF2-40B4-BE49-F238E27FC236}">
                  <a16:creationId xmlns:a16="http://schemas.microsoft.com/office/drawing/2014/main" id="{3ABCD88F-06C8-49C1-8273-4294A6B797E9}"/>
                </a:ext>
              </a:extLst>
            </p:cNvPr>
            <p:cNvSpPr/>
            <p:nvPr/>
          </p:nvSpPr>
          <p:spPr>
            <a:xfrm>
              <a:off x="8208367" y="385289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橢圓 46">
              <a:extLst>
                <a:ext uri="{FF2B5EF4-FFF2-40B4-BE49-F238E27FC236}">
                  <a16:creationId xmlns:a16="http://schemas.microsoft.com/office/drawing/2014/main" id="{AB39F3BB-9440-4398-9747-4E75093AA718}"/>
                </a:ext>
              </a:extLst>
            </p:cNvPr>
            <p:cNvSpPr/>
            <p:nvPr/>
          </p:nvSpPr>
          <p:spPr>
            <a:xfrm>
              <a:off x="8650326" y="3804840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" name="橢圓 47">
              <a:extLst>
                <a:ext uri="{FF2B5EF4-FFF2-40B4-BE49-F238E27FC236}">
                  <a16:creationId xmlns:a16="http://schemas.microsoft.com/office/drawing/2014/main" id="{9BA5054E-E89B-4DF7-B6F4-5C963FB21DEF}"/>
                </a:ext>
              </a:extLst>
            </p:cNvPr>
            <p:cNvSpPr/>
            <p:nvPr/>
          </p:nvSpPr>
          <p:spPr>
            <a:xfrm>
              <a:off x="7696214" y="3580603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EA3687E8-354D-4469-9C99-F6A9D79B3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24467" y="2367625"/>
              <a:ext cx="809625" cy="238125"/>
            </a:xfrm>
            <a:prstGeom prst="rect">
              <a:avLst/>
            </a:prstGeom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68265E4B-AC32-4F78-8FB9-DAA884FD2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45822" y="2355897"/>
              <a:ext cx="809625" cy="238125"/>
            </a:xfrm>
            <a:prstGeom prst="rect">
              <a:avLst/>
            </a:prstGeom>
          </p:spPr>
        </p:pic>
      </p:grpSp>
      <p:grpSp>
        <p:nvGrpSpPr>
          <p:cNvPr id="54" name="群組 53">
            <a:extLst>
              <a:ext uri="{FF2B5EF4-FFF2-40B4-BE49-F238E27FC236}">
                <a16:creationId xmlns:a16="http://schemas.microsoft.com/office/drawing/2014/main" id="{4BAD38A7-B7E8-4F52-AC93-23491665AF2B}"/>
              </a:ext>
            </a:extLst>
          </p:cNvPr>
          <p:cNvGrpSpPr/>
          <p:nvPr/>
        </p:nvGrpSpPr>
        <p:grpSpPr>
          <a:xfrm>
            <a:off x="5698855" y="2148899"/>
            <a:ext cx="267392" cy="3978697"/>
            <a:chOff x="5860967" y="4816746"/>
            <a:chExt cx="267392" cy="3978697"/>
          </a:xfrm>
        </p:grpSpPr>
        <p:grpSp>
          <p:nvGrpSpPr>
            <p:cNvPr id="55" name="群組 54">
              <a:extLst>
                <a:ext uri="{FF2B5EF4-FFF2-40B4-BE49-F238E27FC236}">
                  <a16:creationId xmlns:a16="http://schemas.microsoft.com/office/drawing/2014/main" id="{20E4BEDE-72E0-41BC-AAE9-ED1CDCD652A5}"/>
                </a:ext>
              </a:extLst>
            </p:cNvPr>
            <p:cNvGrpSpPr/>
            <p:nvPr/>
          </p:nvGrpSpPr>
          <p:grpSpPr>
            <a:xfrm>
              <a:off x="5860967" y="4816746"/>
              <a:ext cx="267392" cy="3978697"/>
              <a:chOff x="5847704" y="2131822"/>
              <a:chExt cx="267392" cy="3978697"/>
            </a:xfrm>
          </p:grpSpPr>
          <p:pic>
            <p:nvPicPr>
              <p:cNvPr id="57" name="圖片 56">
                <a:extLst>
                  <a:ext uri="{FF2B5EF4-FFF2-40B4-BE49-F238E27FC236}">
                    <a16:creationId xmlns:a16="http://schemas.microsoft.com/office/drawing/2014/main" id="{6D541065-1B6C-4976-8731-4F50F8800B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5312505" y="2667713"/>
                <a:ext cx="1338481" cy="266700"/>
              </a:xfrm>
              <a:prstGeom prst="rect">
                <a:avLst/>
              </a:prstGeom>
              <a:ln w="38100">
                <a:noFill/>
              </a:ln>
            </p:spPr>
          </p:pic>
          <p:pic>
            <p:nvPicPr>
              <p:cNvPr id="58" name="圖片 57">
                <a:extLst>
                  <a:ext uri="{FF2B5EF4-FFF2-40B4-BE49-F238E27FC236}">
                    <a16:creationId xmlns:a16="http://schemas.microsoft.com/office/drawing/2014/main" id="{9F1B28C8-97F2-4A73-83A6-6C05A12FB0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5311814" y="5307928"/>
                <a:ext cx="1338481" cy="266701"/>
              </a:xfrm>
              <a:prstGeom prst="rect">
                <a:avLst/>
              </a:prstGeom>
              <a:ln w="38100">
                <a:noFill/>
              </a:ln>
            </p:spPr>
          </p:pic>
        </p:grpSp>
        <p:pic>
          <p:nvPicPr>
            <p:cNvPr id="56" name="圖片 55">
              <a:extLst>
                <a:ext uri="{FF2B5EF4-FFF2-40B4-BE49-F238E27FC236}">
                  <a16:creationId xmlns:a16="http://schemas.microsoft.com/office/drawing/2014/main" id="{14E1DDC5-BE7A-4C51-870E-C72E12260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90364" y="5464658"/>
              <a:ext cx="221282" cy="2929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8226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950FE7-19A7-4D9B-874E-273369AA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C7800BD6-183B-4EBC-8C02-59FF60E5C57C}"/>
              </a:ext>
            </a:extLst>
          </p:cNvPr>
          <p:cNvGrpSpPr/>
          <p:nvPr/>
        </p:nvGrpSpPr>
        <p:grpSpPr>
          <a:xfrm>
            <a:off x="0" y="185023"/>
            <a:ext cx="12192000" cy="8582026"/>
            <a:chOff x="0" y="185023"/>
            <a:chExt cx="12192000" cy="8582026"/>
          </a:xfrm>
        </p:grpSpPr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65EC6831-4F8B-46F9-ABDA-DEACD24071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245" b="24375"/>
            <a:stretch/>
          </p:blipFill>
          <p:spPr>
            <a:xfrm>
              <a:off x="0" y="4979368"/>
              <a:ext cx="12192000" cy="3787681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21994442-E69D-4713-859F-FA9DF29BC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5023"/>
              <a:ext cx="12192000" cy="6487954"/>
            </a:xfrm>
            <a:prstGeom prst="rect">
              <a:avLst/>
            </a:prstGeom>
          </p:spPr>
        </p:pic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86CDC58-8B7D-4979-B5E9-3EAB7B13F7E9}"/>
              </a:ext>
            </a:extLst>
          </p:cNvPr>
          <p:cNvSpPr/>
          <p:nvPr/>
        </p:nvSpPr>
        <p:spPr>
          <a:xfrm>
            <a:off x="150499" y="941153"/>
            <a:ext cx="24399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選擇照片、</a:t>
            </a:r>
            <a:r>
              <a:rPr lang="en-US" altLang="zh-TW" dirty="0" err="1"/>
              <a:t>exif</a:t>
            </a:r>
            <a:r>
              <a:rPr lang="zh-TW" altLang="en-US" dirty="0"/>
              <a:t> 資料夾</a:t>
            </a:r>
            <a:br>
              <a:rPr lang="en-US" altLang="zh-TW" dirty="0"/>
            </a:br>
            <a:r>
              <a:rPr lang="zh-TW" altLang="en-US" dirty="0"/>
              <a:t>並執行分類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DD5202-71C9-4928-AE21-C3A0D95FD96B}"/>
              </a:ext>
            </a:extLst>
          </p:cNvPr>
          <p:cNvSpPr/>
          <p:nvPr/>
        </p:nvSpPr>
        <p:spPr>
          <a:xfrm>
            <a:off x="150076" y="6299649"/>
            <a:ext cx="11705084" cy="189986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sz="1200" dirty="0"/>
              <a:t>使用說明：</a:t>
            </a:r>
          </a:p>
          <a:p>
            <a:r>
              <a:rPr lang="en-US" altLang="zh-TW" sz="1200" dirty="0"/>
              <a:t>1. </a:t>
            </a:r>
            <a:r>
              <a:rPr lang="zh-TW" altLang="en-US" sz="1200" dirty="0"/>
              <a:t>使用</a:t>
            </a:r>
            <a:r>
              <a:rPr lang="en-US" altLang="zh-TW" sz="1200" dirty="0"/>
              <a:t>Debug Parser</a:t>
            </a:r>
            <a:r>
              <a:rPr lang="zh-TW" altLang="en-US" sz="1200" dirty="0"/>
              <a:t>輸出需要分析的照片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檔</a:t>
            </a:r>
            <a:r>
              <a:rPr lang="en-US" altLang="zh-TW" sz="1200" dirty="0"/>
              <a:t>(</a:t>
            </a:r>
            <a:r>
              <a:rPr lang="zh-TW" altLang="en-US" sz="1200" dirty="0"/>
              <a:t>選取</a:t>
            </a:r>
            <a:r>
              <a:rPr lang="en-US" altLang="zh-TW" sz="1200" dirty="0"/>
              <a:t>AE</a:t>
            </a:r>
            <a:r>
              <a:rPr lang="zh-TW" altLang="en-US" sz="1200" dirty="0"/>
              <a:t>即可</a:t>
            </a:r>
            <a:r>
              <a:rPr lang="en-US" altLang="zh-TW" sz="1200" dirty="0"/>
              <a:t>)</a:t>
            </a:r>
            <a:r>
              <a:rPr lang="zh-TW" altLang="en-US" sz="1200" dirty="0"/>
              <a:t>、該圖檔以及對比機圖檔，放在同一個資料夾中</a:t>
            </a:r>
          </a:p>
          <a:p>
            <a:r>
              <a:rPr lang="en-US" altLang="zh-TW" sz="1200" dirty="0"/>
              <a:t>2. </a:t>
            </a:r>
            <a:r>
              <a:rPr lang="zh-TW" altLang="en-US" sz="1200" dirty="0"/>
              <a:t>檔名規則：</a:t>
            </a:r>
            <a:r>
              <a:rPr lang="en-US" altLang="zh-TW" sz="1200" dirty="0"/>
              <a:t>ex: {1_FLC.jpg, 1_FLC.jpg.exif, 1_ZF7.jpg}, {2_FLC.jpg, 2_FLC.jpg.exif, 2_ZF7.jpg},......</a:t>
            </a:r>
          </a:p>
          <a:p>
            <a:r>
              <a:rPr lang="en-US" altLang="zh-TW" sz="1200" dirty="0"/>
              <a:t>3. </a:t>
            </a:r>
            <a:r>
              <a:rPr lang="zh-TW" altLang="en-US" sz="1200" dirty="0"/>
              <a:t>點 </a:t>
            </a:r>
            <a:r>
              <a:rPr lang="en-US" altLang="zh-TW" sz="1200" dirty="0"/>
              <a:t>”</a:t>
            </a:r>
            <a:r>
              <a:rPr lang="zh-TW" altLang="en-US" sz="1200" dirty="0"/>
              <a:t> 選擇照片、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 資料夾並執行分類 </a:t>
            </a:r>
            <a:r>
              <a:rPr lang="en-US" altLang="zh-TW" sz="1200" dirty="0"/>
              <a:t>”</a:t>
            </a:r>
            <a:r>
              <a:rPr lang="zh-TW" altLang="en-US" sz="1200" dirty="0"/>
              <a:t> 按鈕，彈出選取視窗，選取資料所在的資料夾</a:t>
            </a:r>
            <a:endParaRPr lang="en-US" altLang="zh-TW" sz="1200" dirty="0"/>
          </a:p>
          <a:p>
            <a:r>
              <a:rPr lang="en-US" altLang="zh-TW" sz="1200" dirty="0"/>
              <a:t>4. tool</a:t>
            </a:r>
            <a:r>
              <a:rPr lang="zh-TW" altLang="en-US" sz="1200" dirty="0"/>
              <a:t>會首先分類 </a:t>
            </a:r>
            <a:r>
              <a:rPr lang="en-US" altLang="zh-TW" sz="1200" dirty="0"/>
              <a:t>HS, face, night scene case</a:t>
            </a:r>
            <a:r>
              <a:rPr lang="zh-TW" altLang="en-US" sz="1200" dirty="0"/>
              <a:t>，而 </a:t>
            </a:r>
            <a:r>
              <a:rPr lang="en-US" altLang="zh-TW" sz="1200" dirty="0"/>
              <a:t>HS case </a:t>
            </a:r>
            <a:r>
              <a:rPr lang="zh-TW" altLang="en-US" sz="1200" dirty="0"/>
              <a:t>會依據不同 </a:t>
            </a:r>
            <a:r>
              <a:rPr lang="en-US" altLang="zh-TW" sz="1200" dirty="0"/>
              <a:t>BV, EVD, Mid% </a:t>
            </a:r>
            <a:r>
              <a:rPr lang="zh-TW" altLang="en-US" sz="1200" dirty="0"/>
              <a:t>做照片分類，並在各 </a:t>
            </a:r>
            <a:r>
              <a:rPr lang="en-US" altLang="zh-TW" sz="1200" dirty="0"/>
              <a:t>BV </a:t>
            </a:r>
            <a:r>
              <a:rPr lang="zh-TW" altLang="en-US" sz="1200" dirty="0"/>
              <a:t>下輸出一張平面 </a:t>
            </a:r>
            <a:r>
              <a:rPr lang="en-US" altLang="zh-TW" sz="1200" dirty="0"/>
              <a:t>HS </a:t>
            </a:r>
            <a:r>
              <a:rPr lang="zh-TW" altLang="en-US" sz="1200" dirty="0"/>
              <a:t>分類結果 </a:t>
            </a:r>
            <a:r>
              <a:rPr lang="en-US" altLang="zh-TW" sz="1200" dirty="0"/>
              <a:t>(x</a:t>
            </a:r>
            <a:r>
              <a:rPr lang="zh-TW" altLang="en-US" sz="1200" dirty="0"/>
              <a:t>軸：</a:t>
            </a:r>
            <a:r>
              <a:rPr lang="en-US" altLang="zh-TW" sz="1200" dirty="0"/>
              <a:t>EVD, y</a:t>
            </a:r>
            <a:r>
              <a:rPr lang="zh-TW" altLang="en-US" sz="1200" dirty="0"/>
              <a:t>軸：</a:t>
            </a:r>
            <a:r>
              <a:rPr lang="en-US" altLang="zh-TW" sz="1200" dirty="0"/>
              <a:t>Mid%)</a:t>
            </a:r>
          </a:p>
          <a:p>
            <a:r>
              <a:rPr lang="en-US" altLang="zh-TW" sz="1200" dirty="0"/>
              <a:t>5.</a:t>
            </a:r>
            <a:r>
              <a:rPr lang="zh-TW" altLang="en-US" sz="1200" dirty="0"/>
              <a:t>根據想調整的參數類別選擇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或是</a:t>
            </a:r>
            <a:r>
              <a:rPr lang="en-US" altLang="zh-TW" sz="1200" dirty="0"/>
              <a:t>THD</a:t>
            </a:r>
            <a:r>
              <a:rPr lang="zh-TW" altLang="en-US" sz="1200" dirty="0"/>
              <a:t>，選擇</a:t>
            </a:r>
            <a:r>
              <a:rPr lang="en-US" altLang="zh-TW" sz="1200" dirty="0"/>
              <a:t>weighting </a:t>
            </a:r>
            <a:r>
              <a:rPr lang="zh-TW" altLang="en-US" sz="1200" dirty="0"/>
              <a:t>右側則顯示 </a:t>
            </a:r>
            <a:r>
              <a:rPr lang="en-US" altLang="zh-TW" sz="1200" dirty="0"/>
              <a:t>B2D, </a:t>
            </a:r>
            <a:r>
              <a:rPr lang="en-US" altLang="zh-TW" sz="1200" dirty="0" err="1"/>
              <a:t>midratio</a:t>
            </a:r>
            <a:r>
              <a:rPr lang="en-US" altLang="zh-TW" sz="1200" dirty="0"/>
              <a:t> </a:t>
            </a:r>
            <a:r>
              <a:rPr lang="zh-TW" altLang="en-US" sz="1200" dirty="0"/>
              <a:t>圖</a:t>
            </a:r>
            <a:r>
              <a:rPr lang="en-US" altLang="zh-TW" sz="1200" dirty="0"/>
              <a:t>;</a:t>
            </a:r>
            <a:r>
              <a:rPr lang="zh-TW" altLang="en-US" sz="1200" dirty="0"/>
              <a:t> 選擇</a:t>
            </a:r>
            <a:r>
              <a:rPr lang="en-US" altLang="zh-TW" sz="1200" dirty="0"/>
              <a:t>THD</a:t>
            </a:r>
            <a:r>
              <a:rPr lang="zh-TW" altLang="en-US" sz="1200" dirty="0"/>
              <a:t> 右側顯示 </a:t>
            </a:r>
            <a:r>
              <a:rPr lang="en-US" altLang="zh-TW" sz="1200" dirty="0"/>
              <a:t>EVD, B2M</a:t>
            </a:r>
            <a:r>
              <a:rPr lang="zh-TW" altLang="en-US" sz="1200" dirty="0"/>
              <a:t> 圖</a:t>
            </a:r>
            <a:endParaRPr lang="en-US" altLang="zh-TW" sz="1200" dirty="0"/>
          </a:p>
          <a:p>
            <a:r>
              <a:rPr lang="en-US" altLang="zh-TW" sz="1200" dirty="0"/>
              <a:t>6.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B2D, </a:t>
            </a:r>
            <a:r>
              <a:rPr lang="en-US" altLang="zh-TW" sz="1200" dirty="0" err="1"/>
              <a:t>midratio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7.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THD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B2M,EVD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8.</a:t>
            </a:r>
            <a:r>
              <a:rPr lang="zh-TW" altLang="en-US" sz="1200" dirty="0"/>
              <a:t>點開啟對應</a:t>
            </a:r>
            <a:r>
              <a:rPr lang="en-US" altLang="zh-TW" sz="1200" dirty="0"/>
              <a:t>region</a:t>
            </a:r>
            <a:r>
              <a:rPr lang="zh-TW" altLang="en-US" sz="1200" dirty="0"/>
              <a:t>資料夾時該</a:t>
            </a:r>
            <a:r>
              <a:rPr lang="en-US" altLang="zh-TW" sz="1200" dirty="0"/>
              <a:t>region</a:t>
            </a:r>
            <a:r>
              <a:rPr lang="zh-TW" altLang="en-US" sz="1200" dirty="0"/>
              <a:t>的資料夾會跳出</a:t>
            </a:r>
            <a:endParaRPr lang="en-US" altLang="zh-TW" sz="1200" dirty="0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0708A409-D2ED-493B-A34A-0027D9B8A84A}"/>
              </a:ext>
            </a:extLst>
          </p:cNvPr>
          <p:cNvGrpSpPr/>
          <p:nvPr/>
        </p:nvGrpSpPr>
        <p:grpSpPr>
          <a:xfrm>
            <a:off x="2291468" y="1723951"/>
            <a:ext cx="2024621" cy="293678"/>
            <a:chOff x="6012918" y="1087181"/>
            <a:chExt cx="3085953" cy="29367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4796826-F11E-4148-9090-8EB97C40966B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zh-TW" altLang="en-US" sz="1700" dirty="0"/>
                <a:t> </a:t>
              </a:r>
              <a:r>
                <a:rPr lang="en-US" altLang="zh-TW" sz="1700" dirty="0"/>
                <a:t>3500 &lt; BV</a:t>
              </a:r>
              <a:r>
                <a:rPr lang="zh-TW" altLang="en-US" sz="1700" dirty="0"/>
                <a:t> </a:t>
              </a:r>
              <a:r>
                <a:rPr lang="en-US" altLang="zh-TW" sz="1700" dirty="0"/>
                <a:t>&lt; 6500</a:t>
              </a:r>
              <a:endParaRPr lang="zh-TW" altLang="en-US" sz="1700" dirty="0"/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F10EBF4B-8C43-4D93-A4DB-303F0F1CA676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1" name="內容版面配置區 6">
            <a:extLst>
              <a:ext uri="{FF2B5EF4-FFF2-40B4-BE49-F238E27FC236}">
                <a16:creationId xmlns:a16="http://schemas.microsoft.com/office/drawing/2014/main" id="{FEF60366-3546-4604-96FB-E9B8B4553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2183097"/>
            <a:ext cx="1712514" cy="1269735"/>
          </a:xfrm>
          <a:prstGeom prst="rect">
            <a:avLst/>
          </a:prstGeom>
        </p:spPr>
      </p:pic>
      <p:pic>
        <p:nvPicPr>
          <p:cNvPr id="22" name="內容版面配置區 6">
            <a:extLst>
              <a:ext uri="{FF2B5EF4-FFF2-40B4-BE49-F238E27FC236}">
                <a16:creationId xmlns:a16="http://schemas.microsoft.com/office/drawing/2014/main" id="{5B1A5382-1DBD-4C42-8707-9AC343954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2183097"/>
            <a:ext cx="1712514" cy="1269735"/>
          </a:xfrm>
          <a:prstGeom prst="rect">
            <a:avLst/>
          </a:prstGeom>
        </p:spPr>
      </p:pic>
      <p:pic>
        <p:nvPicPr>
          <p:cNvPr id="23" name="內容版面配置區 6">
            <a:extLst>
              <a:ext uri="{FF2B5EF4-FFF2-40B4-BE49-F238E27FC236}">
                <a16:creationId xmlns:a16="http://schemas.microsoft.com/office/drawing/2014/main" id="{DA4C03F7-15C6-46EC-B5D8-A62950224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3503382"/>
            <a:ext cx="1712514" cy="1269735"/>
          </a:xfrm>
          <a:prstGeom prst="rect">
            <a:avLst/>
          </a:prstGeom>
        </p:spPr>
      </p:pic>
      <p:pic>
        <p:nvPicPr>
          <p:cNvPr id="24" name="內容版面配置區 6">
            <a:extLst>
              <a:ext uri="{FF2B5EF4-FFF2-40B4-BE49-F238E27FC236}">
                <a16:creationId xmlns:a16="http://schemas.microsoft.com/office/drawing/2014/main" id="{B5DA49B5-DC5D-4296-8B14-2BB36144D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3503382"/>
            <a:ext cx="1712514" cy="1269735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4D5033EF-9298-4143-951F-F97D08B5DFB5}"/>
              </a:ext>
            </a:extLst>
          </p:cNvPr>
          <p:cNvSpPr/>
          <p:nvPr/>
        </p:nvSpPr>
        <p:spPr>
          <a:xfrm>
            <a:off x="2805725" y="941468"/>
            <a:ext cx="16177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開啟對應</a:t>
            </a:r>
            <a:r>
              <a:rPr lang="en-US" altLang="zh-TW" dirty="0"/>
              <a:t>region</a:t>
            </a:r>
            <a:r>
              <a:rPr lang="zh-TW" altLang="en-US" dirty="0"/>
              <a:t>資料夾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31555AB-F293-49B9-9F1A-EDF28B2F02B0}"/>
              </a:ext>
            </a:extLst>
          </p:cNvPr>
          <p:cNvGrpSpPr/>
          <p:nvPr/>
        </p:nvGrpSpPr>
        <p:grpSpPr>
          <a:xfrm>
            <a:off x="257907" y="1671879"/>
            <a:ext cx="706121" cy="369332"/>
            <a:chOff x="257907" y="1671879"/>
            <a:chExt cx="706121" cy="369332"/>
          </a:xfrm>
        </p:grpSpPr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4FEB2B83-E12E-48FA-90DC-3B2811DEC9B8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68809D11-BA6A-4CCA-B58B-895A2591AAEC}"/>
                </a:ext>
              </a:extLst>
            </p:cNvPr>
            <p:cNvSpPr txBox="1"/>
            <p:nvPr/>
          </p:nvSpPr>
          <p:spPr>
            <a:xfrm>
              <a:off x="380214" y="167187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THD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268583B2-A49A-4EE7-A447-F5E8E5580A0F}"/>
              </a:ext>
            </a:extLst>
          </p:cNvPr>
          <p:cNvGrpSpPr/>
          <p:nvPr/>
        </p:nvGrpSpPr>
        <p:grpSpPr>
          <a:xfrm>
            <a:off x="1030067" y="1671879"/>
            <a:ext cx="1261401" cy="369332"/>
            <a:chOff x="257907" y="1671879"/>
            <a:chExt cx="1261401" cy="369332"/>
          </a:xfrm>
        </p:grpSpPr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BAEAB589-6A73-4FE4-98C9-28A7F5C35A16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16F227DC-DE4A-4724-B6AD-F8853081105A}"/>
                </a:ext>
              </a:extLst>
            </p:cNvPr>
            <p:cNvSpPr txBox="1"/>
            <p:nvPr/>
          </p:nvSpPr>
          <p:spPr>
            <a:xfrm>
              <a:off x="380214" y="1671879"/>
              <a:ext cx="1139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Weighting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C464AAC6-6597-4233-BE1D-EB51ABCF8ADE}"/>
              </a:ext>
            </a:extLst>
          </p:cNvPr>
          <p:cNvGrpSpPr/>
          <p:nvPr/>
        </p:nvGrpSpPr>
        <p:grpSpPr>
          <a:xfrm>
            <a:off x="4442872" y="1723951"/>
            <a:ext cx="2024621" cy="293678"/>
            <a:chOff x="6012918" y="1087181"/>
            <a:chExt cx="3085953" cy="293678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AB008DC1-41F1-4892-85F8-17636121775C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zh-TW" dirty="0"/>
                <a:t>4000&lt;B2D&lt;6250</a:t>
              </a:r>
              <a:endParaRPr lang="zh-TW" altLang="en-US" dirty="0"/>
            </a:p>
          </p:txBody>
        </p:sp>
        <p:sp>
          <p:nvSpPr>
            <p:cNvPr id="31" name="等腰三角形 30">
              <a:extLst>
                <a:ext uri="{FF2B5EF4-FFF2-40B4-BE49-F238E27FC236}">
                  <a16:creationId xmlns:a16="http://schemas.microsoft.com/office/drawing/2014/main" id="{33E5D57C-984F-4896-8E6D-43D27757CA52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BF7A323F-7115-49EB-88C0-E4B7ACA0F78B}"/>
              </a:ext>
            </a:extLst>
          </p:cNvPr>
          <p:cNvGrpSpPr/>
          <p:nvPr/>
        </p:nvGrpSpPr>
        <p:grpSpPr>
          <a:xfrm>
            <a:off x="6594276" y="1719110"/>
            <a:ext cx="2024621" cy="293678"/>
            <a:chOff x="6012918" y="1087181"/>
            <a:chExt cx="3085953" cy="29367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11F273D-A69E-4477-8210-88A9D4D0E94F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/>
                <a:t>midratio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34" name="等腰三角形 33">
              <a:extLst>
                <a:ext uri="{FF2B5EF4-FFF2-40B4-BE49-F238E27FC236}">
                  <a16:creationId xmlns:a16="http://schemas.microsoft.com/office/drawing/2014/main" id="{0A0FC87B-8AAE-4D09-B649-65B3498C1EE0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40" name="內容版面配置區 6">
            <a:extLst>
              <a:ext uri="{FF2B5EF4-FFF2-40B4-BE49-F238E27FC236}">
                <a16:creationId xmlns:a16="http://schemas.microsoft.com/office/drawing/2014/main" id="{A4973F8F-461C-4356-8C0A-44A9732AE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583" y="2180178"/>
            <a:ext cx="1712514" cy="126973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D11AF6B-1E5F-40CA-A1F3-CCD492135410}"/>
              </a:ext>
            </a:extLst>
          </p:cNvPr>
          <p:cNvSpPr/>
          <p:nvPr/>
        </p:nvSpPr>
        <p:spPr>
          <a:xfrm>
            <a:off x="6467493" y="2152621"/>
            <a:ext cx="5351182" cy="39956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EBA121B4-8E25-472D-B273-7B338AAD555B}"/>
              </a:ext>
            </a:extLst>
          </p:cNvPr>
          <p:cNvSpPr/>
          <p:nvPr/>
        </p:nvSpPr>
        <p:spPr>
          <a:xfrm>
            <a:off x="2293797" y="1690688"/>
            <a:ext cx="6325100" cy="3693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108CD79-E7EE-4322-BBC6-5C58CE69779E}"/>
              </a:ext>
            </a:extLst>
          </p:cNvPr>
          <p:cNvSpPr/>
          <p:nvPr/>
        </p:nvSpPr>
        <p:spPr>
          <a:xfrm>
            <a:off x="150075" y="2148555"/>
            <a:ext cx="5461053" cy="39956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50" name="圖片 49">
            <a:extLst>
              <a:ext uri="{FF2B5EF4-FFF2-40B4-BE49-F238E27FC236}">
                <a16:creationId xmlns:a16="http://schemas.microsoft.com/office/drawing/2014/main" id="{66B8FE99-C68B-4268-BCB3-80C0D2CF2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9434" y="2175372"/>
            <a:ext cx="5201515" cy="3910302"/>
          </a:xfrm>
          <a:prstGeom prst="rect">
            <a:avLst/>
          </a:prstGeom>
        </p:spPr>
      </p:pic>
      <p:sp>
        <p:nvSpPr>
          <p:cNvPr id="51" name="矩形 50">
            <a:extLst>
              <a:ext uri="{FF2B5EF4-FFF2-40B4-BE49-F238E27FC236}">
                <a16:creationId xmlns:a16="http://schemas.microsoft.com/office/drawing/2014/main" id="{BC1BFDDC-8186-4861-841D-F6158E39D515}"/>
              </a:ext>
            </a:extLst>
          </p:cNvPr>
          <p:cNvSpPr/>
          <p:nvPr/>
        </p:nvSpPr>
        <p:spPr>
          <a:xfrm>
            <a:off x="6750358" y="689592"/>
            <a:ext cx="5022542" cy="747627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tx1"/>
                </a:solidFill>
              </a:rPr>
              <a:t>選擇後</a:t>
            </a:r>
            <a:r>
              <a:rPr lang="en-US" altLang="zh-TW" dirty="0">
                <a:solidFill>
                  <a:schemeClr val="tx1"/>
                </a:solidFill>
              </a:rPr>
              <a:t>2</a:t>
            </a:r>
            <a:r>
              <a:rPr lang="zh-TW" altLang="en-US" dirty="0">
                <a:solidFill>
                  <a:schemeClr val="tx1"/>
                </a:solidFill>
              </a:rPr>
              <a:t>個 </a:t>
            </a:r>
            <a:r>
              <a:rPr lang="en-US" altLang="zh-TW" dirty="0">
                <a:solidFill>
                  <a:schemeClr val="tx1"/>
                </a:solidFill>
              </a:rPr>
              <a:t>filter (</a:t>
            </a:r>
            <a:r>
              <a:rPr lang="zh-TW" altLang="en-US" dirty="0">
                <a:solidFill>
                  <a:schemeClr val="tx1"/>
                </a:solidFill>
              </a:rPr>
              <a:t>後</a:t>
            </a:r>
            <a:r>
              <a:rPr lang="en-US" altLang="zh-TW" dirty="0">
                <a:solidFill>
                  <a:schemeClr val="tx1"/>
                </a:solidFill>
              </a:rPr>
              <a:t>2</a:t>
            </a:r>
            <a:r>
              <a:rPr lang="zh-TW" altLang="en-US" dirty="0">
                <a:solidFill>
                  <a:schemeClr val="tx1"/>
                </a:solidFill>
              </a:rPr>
              <a:t>個下拉式選單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r>
              <a:rPr lang="zh-TW" altLang="en-US" dirty="0">
                <a:solidFill>
                  <a:schemeClr val="tx1"/>
                </a:solidFill>
              </a:rPr>
              <a:t>後，只剩下顯示該區間內的對應的縮圖和對應的點在圖上</a:t>
            </a:r>
          </a:p>
        </p:txBody>
      </p:sp>
      <p:pic>
        <p:nvPicPr>
          <p:cNvPr id="52" name="圖片 51">
            <a:extLst>
              <a:ext uri="{FF2B5EF4-FFF2-40B4-BE49-F238E27FC236}">
                <a16:creationId xmlns:a16="http://schemas.microsoft.com/office/drawing/2014/main" id="{BBF6F3D7-A7FE-4255-8F2F-90251620C9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0392" y="2343099"/>
            <a:ext cx="809625" cy="238125"/>
          </a:xfrm>
          <a:prstGeom prst="rect">
            <a:avLst/>
          </a:prstGeom>
        </p:spPr>
      </p:pic>
      <p:pic>
        <p:nvPicPr>
          <p:cNvPr id="53" name="圖片 52">
            <a:extLst>
              <a:ext uri="{FF2B5EF4-FFF2-40B4-BE49-F238E27FC236}">
                <a16:creationId xmlns:a16="http://schemas.microsoft.com/office/drawing/2014/main" id="{1FE975AB-A12F-4F5E-B773-0861E93A15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1747" y="2354036"/>
            <a:ext cx="809625" cy="238125"/>
          </a:xfrm>
          <a:prstGeom prst="rect">
            <a:avLst/>
          </a:prstGeom>
        </p:spPr>
      </p:pic>
      <p:grpSp>
        <p:nvGrpSpPr>
          <p:cNvPr id="37" name="群組 36">
            <a:extLst>
              <a:ext uri="{FF2B5EF4-FFF2-40B4-BE49-F238E27FC236}">
                <a16:creationId xmlns:a16="http://schemas.microsoft.com/office/drawing/2014/main" id="{876E09B6-8AB3-4035-BBE1-C0B828733B8F}"/>
              </a:ext>
            </a:extLst>
          </p:cNvPr>
          <p:cNvGrpSpPr/>
          <p:nvPr/>
        </p:nvGrpSpPr>
        <p:grpSpPr>
          <a:xfrm>
            <a:off x="5698855" y="2148899"/>
            <a:ext cx="267392" cy="3978697"/>
            <a:chOff x="5860967" y="4816746"/>
            <a:chExt cx="267392" cy="3978697"/>
          </a:xfrm>
        </p:grpSpPr>
        <p:grpSp>
          <p:nvGrpSpPr>
            <p:cNvPr id="38" name="群組 37">
              <a:extLst>
                <a:ext uri="{FF2B5EF4-FFF2-40B4-BE49-F238E27FC236}">
                  <a16:creationId xmlns:a16="http://schemas.microsoft.com/office/drawing/2014/main" id="{3F53854A-BC6A-4C8C-A58F-4428FBF40CE5}"/>
                </a:ext>
              </a:extLst>
            </p:cNvPr>
            <p:cNvGrpSpPr/>
            <p:nvPr/>
          </p:nvGrpSpPr>
          <p:grpSpPr>
            <a:xfrm>
              <a:off x="5860967" y="4816746"/>
              <a:ext cx="267392" cy="3978697"/>
              <a:chOff x="5847704" y="2131822"/>
              <a:chExt cx="267392" cy="3978697"/>
            </a:xfrm>
          </p:grpSpPr>
          <p:pic>
            <p:nvPicPr>
              <p:cNvPr id="43" name="圖片 42">
                <a:extLst>
                  <a:ext uri="{FF2B5EF4-FFF2-40B4-BE49-F238E27FC236}">
                    <a16:creationId xmlns:a16="http://schemas.microsoft.com/office/drawing/2014/main" id="{A537C16E-8D3E-4A7C-9EF6-2EDF042070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5312505" y="2667713"/>
                <a:ext cx="1338481" cy="266700"/>
              </a:xfrm>
              <a:prstGeom prst="rect">
                <a:avLst/>
              </a:prstGeom>
              <a:ln w="38100">
                <a:noFill/>
              </a:ln>
            </p:spPr>
          </p:pic>
          <p:pic>
            <p:nvPicPr>
              <p:cNvPr id="46" name="圖片 45">
                <a:extLst>
                  <a:ext uri="{FF2B5EF4-FFF2-40B4-BE49-F238E27FC236}">
                    <a16:creationId xmlns:a16="http://schemas.microsoft.com/office/drawing/2014/main" id="{978A264B-6F56-42FD-BD46-C04F9EA67B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5400000">
                <a:off x="5311814" y="5307928"/>
                <a:ext cx="1338481" cy="266701"/>
              </a:xfrm>
              <a:prstGeom prst="rect">
                <a:avLst/>
              </a:prstGeom>
              <a:ln w="38100">
                <a:noFill/>
              </a:ln>
            </p:spPr>
          </p:pic>
        </p:grpSp>
        <p:pic>
          <p:nvPicPr>
            <p:cNvPr id="42" name="圖片 41">
              <a:extLst>
                <a:ext uri="{FF2B5EF4-FFF2-40B4-BE49-F238E27FC236}">
                  <a16:creationId xmlns:a16="http://schemas.microsoft.com/office/drawing/2014/main" id="{773B9A70-0755-4ED8-AA21-809B69E0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90364" y="5464658"/>
              <a:ext cx="221282" cy="2929118"/>
            </a:xfrm>
            <a:prstGeom prst="rect">
              <a:avLst/>
            </a:prstGeom>
          </p:spPr>
        </p:pic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2C9345DB-E379-4516-95AA-CCB8A981B7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8082" y="5115445"/>
            <a:ext cx="5340462" cy="781050"/>
          </a:xfrm>
          <a:prstGeom prst="rect">
            <a:avLst/>
          </a:prstGeom>
        </p:spPr>
      </p:pic>
      <p:pic>
        <p:nvPicPr>
          <p:cNvPr id="47" name="內容版面配置區 6">
            <a:extLst>
              <a:ext uri="{FF2B5EF4-FFF2-40B4-BE49-F238E27FC236}">
                <a16:creationId xmlns:a16="http://schemas.microsoft.com/office/drawing/2014/main" id="{C7429849-B2DD-4414-933C-9573356F71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583" y="3509616"/>
            <a:ext cx="1712514" cy="126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135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F573B8-9EDD-49D7-A47F-1F7EF9ED6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預計進度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AB9F0CE-62D8-4C23-A9C2-700768C71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5CCDF1A9-0A8B-4BBF-8868-BD860038AC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1280924"/>
              </p:ext>
            </p:extLst>
          </p:nvPr>
        </p:nvGraphicFramePr>
        <p:xfrm>
          <a:off x="838200" y="1543969"/>
          <a:ext cx="6927443" cy="4948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898">
                  <a:extLst>
                    <a:ext uri="{9D8B030D-6E8A-4147-A177-3AD203B41FA5}">
                      <a16:colId xmlns:a16="http://schemas.microsoft.com/office/drawing/2014/main" val="4246575140"/>
                    </a:ext>
                  </a:extLst>
                </a:gridCol>
                <a:gridCol w="3536716">
                  <a:extLst>
                    <a:ext uri="{9D8B030D-6E8A-4147-A177-3AD203B41FA5}">
                      <a16:colId xmlns:a16="http://schemas.microsoft.com/office/drawing/2014/main" val="4033750793"/>
                    </a:ext>
                  </a:extLst>
                </a:gridCol>
                <a:gridCol w="1097912">
                  <a:extLst>
                    <a:ext uri="{9D8B030D-6E8A-4147-A177-3AD203B41FA5}">
                      <a16:colId xmlns:a16="http://schemas.microsoft.com/office/drawing/2014/main" val="2187956958"/>
                    </a:ext>
                  </a:extLst>
                </a:gridCol>
                <a:gridCol w="1034917">
                  <a:extLst>
                    <a:ext uri="{9D8B030D-6E8A-4147-A177-3AD203B41FA5}">
                      <a16:colId xmlns:a16="http://schemas.microsoft.com/office/drawing/2014/main" val="3597027107"/>
                    </a:ext>
                  </a:extLst>
                </a:gridCol>
              </a:tblGrid>
              <a:tr h="44990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u="none" strike="noStrike" dirty="0">
                          <a:effectLst/>
                        </a:rPr>
                        <a:t>花費週數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u="none" strike="noStrike" dirty="0">
                          <a:effectLst/>
                        </a:rPr>
                        <a:t>整合</a:t>
                      </a:r>
                      <a:r>
                        <a:rPr lang="en-US" sz="1800" u="none" strike="noStrike" dirty="0">
                          <a:effectLst/>
                        </a:rPr>
                        <a:t>tool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u="none" strike="noStrike">
                          <a:effectLst/>
                        </a:rPr>
                        <a:t>開始日</a:t>
                      </a:r>
                      <a:endParaRPr lang="zh-TW" altLang="en-US" sz="18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u="none" strike="noStrike" dirty="0">
                          <a:effectLst/>
                        </a:rPr>
                        <a:t>結束日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13036710"/>
                  </a:ext>
                </a:extLst>
              </a:tr>
              <a:tr h="4499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2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LSC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</a:rPr>
                        <a:t>6/26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</a:rPr>
                        <a:t>7/5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83658618"/>
                  </a:ext>
                </a:extLst>
              </a:tr>
              <a:tr h="449900">
                <a:tc vMerge="1">
                  <a:txBody>
                    <a:bodyPr/>
                    <a:lstStyle/>
                    <a:p>
                      <a:pPr algn="ctr" fontAlgn="ctr"/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AEsimulator.xlsm(gamma)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>
                          <a:effectLst/>
                        </a:rPr>
                        <a:t>6/26</a:t>
                      </a:r>
                      <a:endParaRPr lang="en-US" altLang="zh-TW" sz="18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</a:rPr>
                        <a:t>7/5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42876965"/>
                  </a:ext>
                </a:extLst>
              </a:tr>
              <a:tr h="4499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1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u="none" strike="noStrike" dirty="0">
                          <a:effectLst/>
                        </a:rPr>
                        <a:t> </a:t>
                      </a:r>
                      <a:r>
                        <a:rPr lang="en-US" altLang="zh-TW" sz="1800" u="none" strike="noStrike" dirty="0">
                          <a:effectLst/>
                        </a:rPr>
                        <a:t>ISP </a:t>
                      </a:r>
                      <a:r>
                        <a:rPr lang="zh-TW" altLang="en-US" sz="1800" u="none" strike="noStrike" dirty="0">
                          <a:effectLst/>
                        </a:rPr>
                        <a:t>傳統推薦參數 </a:t>
                      </a:r>
                      <a:r>
                        <a:rPr lang="en-US" altLang="zh-TW" sz="1800" u="none" strike="noStrike" dirty="0">
                          <a:effectLst/>
                        </a:rPr>
                        <a:t>model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</a:rPr>
                        <a:t>7/6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</a:rPr>
                        <a:t>7/10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91690840"/>
                  </a:ext>
                </a:extLst>
              </a:tr>
              <a:tr h="4499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AF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</a:rPr>
                        <a:t>7/11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</a:rPr>
                        <a:t>7/14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85424608"/>
                  </a:ext>
                </a:extLst>
              </a:tr>
              <a:tr h="4499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mtkFaceAEanalysis.xlsm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7/15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8/23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27521552"/>
                  </a:ext>
                </a:extLst>
              </a:tr>
              <a:tr h="4499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u="none" strike="noStrike" dirty="0">
                          <a:effectLst/>
                        </a:rPr>
                        <a:t>mtkAEclassify.py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8/24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9/6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25043922"/>
                  </a:ext>
                </a:extLst>
              </a:tr>
              <a:tr h="4499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u="none" strike="noStrike" dirty="0">
                          <a:effectLst/>
                        </a:rPr>
                        <a:t>mtkAEanalysis.py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9/7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9/20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99391240"/>
                  </a:ext>
                </a:extLst>
              </a:tr>
              <a:tr h="4499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colorCheckerAnalysis.py</a:t>
                      </a:r>
                      <a:endParaRPr lang="en-US" altLang="zh-TW" sz="1800" b="0" i="0" u="none" strike="noStrike" dirty="0">
                        <a:solidFill>
                          <a:srgbClr val="00B050"/>
                        </a:solidFill>
                        <a:effectLst/>
                        <a:latin typeface="新細明體" panose="02020500000000000000" pitchFamily="18" charset="-120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9/21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10/4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643025611"/>
                  </a:ext>
                </a:extLst>
              </a:tr>
              <a:tr h="4499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CCMsimulator.py</a:t>
                      </a:r>
                      <a:endParaRPr lang="en-US" altLang="zh-TW" sz="1800" b="0" i="0" u="none" strike="noStrike" dirty="0">
                        <a:solidFill>
                          <a:srgbClr val="00B050"/>
                        </a:solidFill>
                        <a:effectLst/>
                        <a:latin typeface="新細明體" panose="02020500000000000000" pitchFamily="18" charset="-120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10/5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11/1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0143246"/>
                  </a:ext>
                </a:extLst>
              </a:tr>
              <a:tr h="4499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altLang="zh-TW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mtkclassifyTONEanalysis.py</a:t>
                      </a:r>
                      <a:endParaRPr lang="en-US" altLang="zh-TW" sz="1800" b="0" i="0" u="none" strike="noStrike" dirty="0">
                        <a:solidFill>
                          <a:srgbClr val="00B050"/>
                        </a:solidFill>
                        <a:effectLst/>
                        <a:latin typeface="新細明體" panose="02020500000000000000" pitchFamily="18" charset="-120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11/2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11/29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50765148"/>
                  </a:ext>
                </a:extLst>
              </a:tr>
            </a:tbl>
          </a:graphicData>
        </a:graphic>
      </p:graphicFrame>
      <p:sp>
        <p:nvSpPr>
          <p:cNvPr id="3" name="文字方塊 2">
            <a:extLst>
              <a:ext uri="{FF2B5EF4-FFF2-40B4-BE49-F238E27FC236}">
                <a16:creationId xmlns:a16="http://schemas.microsoft.com/office/drawing/2014/main" id="{4D8C40E4-E3AC-4647-A5D7-8EBE427E58FA}"/>
              </a:ext>
            </a:extLst>
          </p:cNvPr>
          <p:cNvSpPr txBox="1"/>
          <p:nvPr/>
        </p:nvSpPr>
        <p:spPr>
          <a:xfrm flipH="1">
            <a:off x="8280398" y="6308203"/>
            <a:ext cx="3779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備註</a:t>
            </a:r>
            <a:r>
              <a:rPr lang="en-US" altLang="zh-TW" dirty="0"/>
              <a:t>:</a:t>
            </a:r>
            <a:r>
              <a:rPr lang="zh-TW" altLang="en-US" dirty="0"/>
              <a:t> 綠色字的項目改由雅芳接手</a:t>
            </a:r>
          </a:p>
        </p:txBody>
      </p:sp>
    </p:spTree>
    <p:extLst>
      <p:ext uri="{BB962C8B-B14F-4D97-AF65-F5344CB8AC3E}">
        <p14:creationId xmlns:p14="http://schemas.microsoft.com/office/powerpoint/2010/main" val="3187508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3FA90A-F9AF-490A-82F5-EACDE893B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過去進度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F21F3C-916B-4DC2-BEC7-6A3829F65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graphicFrame>
        <p:nvGraphicFramePr>
          <p:cNvPr id="4" name="內容版面配置區 4">
            <a:extLst>
              <a:ext uri="{FF2B5EF4-FFF2-40B4-BE49-F238E27FC236}">
                <a16:creationId xmlns:a16="http://schemas.microsoft.com/office/drawing/2014/main" id="{E9372AF9-A058-4272-B11B-83AFAD1F68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0278504"/>
              </p:ext>
            </p:extLst>
          </p:nvPr>
        </p:nvGraphicFramePr>
        <p:xfrm>
          <a:off x="3301769" y="576176"/>
          <a:ext cx="8662260" cy="5916699"/>
        </p:xfrm>
        <a:graphic>
          <a:graphicData uri="http://schemas.openxmlformats.org/drawingml/2006/table">
            <a:tbl>
              <a:tblPr/>
              <a:tblGrid>
                <a:gridCol w="1950206">
                  <a:extLst>
                    <a:ext uri="{9D8B030D-6E8A-4147-A177-3AD203B41FA5}">
                      <a16:colId xmlns:a16="http://schemas.microsoft.com/office/drawing/2014/main" val="3337559457"/>
                    </a:ext>
                  </a:extLst>
                </a:gridCol>
                <a:gridCol w="3924339">
                  <a:extLst>
                    <a:ext uri="{9D8B030D-6E8A-4147-A177-3AD203B41FA5}">
                      <a16:colId xmlns:a16="http://schemas.microsoft.com/office/drawing/2014/main" val="1783399297"/>
                    </a:ext>
                  </a:extLst>
                </a:gridCol>
                <a:gridCol w="1196445">
                  <a:extLst>
                    <a:ext uri="{9D8B030D-6E8A-4147-A177-3AD203B41FA5}">
                      <a16:colId xmlns:a16="http://schemas.microsoft.com/office/drawing/2014/main" val="819488100"/>
                    </a:ext>
                  </a:extLst>
                </a:gridCol>
                <a:gridCol w="1591270">
                  <a:extLst>
                    <a:ext uri="{9D8B030D-6E8A-4147-A177-3AD203B41FA5}">
                      <a16:colId xmlns:a16="http://schemas.microsoft.com/office/drawing/2014/main" val="3608321462"/>
                    </a:ext>
                  </a:extLst>
                </a:gridCol>
              </a:tblGrid>
              <a:tr h="214227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項目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細項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狀態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預計完成日期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132732"/>
                  </a:ext>
                </a:extLst>
              </a:tr>
              <a:tr h="214227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LSC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刻印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2023/7/5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389691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按鈕和功能設定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879493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顯示圖片、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excel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資料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0162177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 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介面美化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371983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顯示操作說明資訊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950973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閃退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bug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18282"/>
                  </a:ext>
                </a:extLst>
              </a:tr>
              <a:tr h="21422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AEsimulator.xlsm 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(color checker)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刻印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2023/7/5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841532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按鈕和功能設定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790258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介面美化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216855"/>
                  </a:ext>
                </a:extLst>
              </a:tr>
              <a:tr h="214227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AEsimulator.xlsm </a:t>
                      </a:r>
                      <a:b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</a:b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(gamma)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刻印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2023/7/5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352818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按鈕和功能設定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868567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顯示圖片、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excel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資料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880503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介面美化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717545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顯示操作說明資訊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628073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閃退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bug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039673"/>
                  </a:ext>
                </a:extLst>
              </a:tr>
              <a:tr h="214227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影像分析工具 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刻印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2023/7/10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010843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頻譜分析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475879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colorcheck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459527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dxo_dead_leaves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904314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sharpness/noise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830207"/>
                  </a:ext>
                </a:extLst>
              </a:tr>
              <a:tr h="10711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perceptual_distance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19716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選完照片後，又再次跳出選擇照片的視窗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bug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4160"/>
                  </a:ext>
                </a:extLst>
              </a:tr>
              <a:tr h="214227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ISP 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傳統推薦參數 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model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刻印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2023/7/10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0701835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選擇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project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650389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ROI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 執行介面和功能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078431"/>
                  </a:ext>
                </a:extLst>
              </a:tr>
              <a:tr h="2142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參數設定  執行介面和功能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8125860"/>
                  </a:ext>
                </a:extLst>
              </a:tr>
              <a:tr h="10711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執行介面和功能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514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1722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A0EBF5-3363-49CD-9961-BD521D6B7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目前進度</a:t>
            </a: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17E0B538-BD4F-4B6D-8C79-3D85DAEB16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1059872"/>
              </p:ext>
            </p:extLst>
          </p:nvPr>
        </p:nvGraphicFramePr>
        <p:xfrm>
          <a:off x="3340845" y="314808"/>
          <a:ext cx="8662260" cy="6212775"/>
        </p:xfrm>
        <a:graphic>
          <a:graphicData uri="http://schemas.openxmlformats.org/drawingml/2006/table">
            <a:tbl>
              <a:tblPr/>
              <a:tblGrid>
                <a:gridCol w="1950206">
                  <a:extLst>
                    <a:ext uri="{9D8B030D-6E8A-4147-A177-3AD203B41FA5}">
                      <a16:colId xmlns:a16="http://schemas.microsoft.com/office/drawing/2014/main" val="3337559457"/>
                    </a:ext>
                  </a:extLst>
                </a:gridCol>
                <a:gridCol w="3924339">
                  <a:extLst>
                    <a:ext uri="{9D8B030D-6E8A-4147-A177-3AD203B41FA5}">
                      <a16:colId xmlns:a16="http://schemas.microsoft.com/office/drawing/2014/main" val="1783399297"/>
                    </a:ext>
                  </a:extLst>
                </a:gridCol>
                <a:gridCol w="1196445">
                  <a:extLst>
                    <a:ext uri="{9D8B030D-6E8A-4147-A177-3AD203B41FA5}">
                      <a16:colId xmlns:a16="http://schemas.microsoft.com/office/drawing/2014/main" val="819488100"/>
                    </a:ext>
                  </a:extLst>
                </a:gridCol>
                <a:gridCol w="1591270">
                  <a:extLst>
                    <a:ext uri="{9D8B030D-6E8A-4147-A177-3AD203B41FA5}">
                      <a16:colId xmlns:a16="http://schemas.microsoft.com/office/drawing/2014/main" val="3608321462"/>
                    </a:ext>
                  </a:extLst>
                </a:gridCol>
              </a:tblGrid>
              <a:tr h="88487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項目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細項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狀態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預計完成日期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132732"/>
                  </a:ext>
                </a:extLst>
              </a:tr>
              <a:tr h="53279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AF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</a:t>
                      </a: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刻印 拉介面 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QCT, MTK</a:t>
                      </a: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(MainWindow.py)+</a:t>
                      </a: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操作說明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2023/7/14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1867991"/>
                  </a:ext>
                </a:extLst>
              </a:tr>
              <a:tr h="53279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功能移植 </a:t>
                      </a:r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 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main_UIParser.py</a:t>
                      </a: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159720"/>
                  </a:ext>
                </a:extLst>
              </a:tr>
              <a:tr h="53279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顯示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圖片、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log)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資料夾 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25129"/>
                  </a:ext>
                </a:extLst>
              </a:tr>
              <a:tr h="532790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mtkFaceAEanalysis.xlsm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刻印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0%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6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2023/</a:t>
                      </a:r>
                      <a:r>
                        <a:rPr lang="en-US" altLang="zh-TW" sz="1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8/23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5976535"/>
                  </a:ext>
                </a:extLst>
              </a:tr>
              <a:tr h="53279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按鈕和功能設定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0%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685961"/>
                  </a:ext>
                </a:extLst>
              </a:tr>
              <a:tr h="53279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顯示圖片、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excel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資料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0%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5193752"/>
                  </a:ext>
                </a:extLst>
              </a:tr>
              <a:tr h="53279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   研究最佳化函數並增加最佳化功能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0%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834476"/>
                  </a:ext>
                </a:extLst>
              </a:tr>
              <a:tr h="53279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UI 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介面美化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0%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71634"/>
                  </a:ext>
                </a:extLst>
              </a:tr>
              <a:tr h="53279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顯示操作說明資訊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0%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886662"/>
                  </a:ext>
                </a:extLst>
              </a:tr>
              <a:tr h="532790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ISP AI AUTO tune SOP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5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</a:p>
                  </a:txBody>
                  <a:tcPr marL="4128" marR="4128" marT="41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300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6034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2D75268-6162-4257-8B25-026DE299FF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repaired</a:t>
            </a:r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4E5DAC94-D86A-4225-8864-B2002F44C1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6239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90B08243-3A8F-4621-A92A-0827DB9F0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9780" y="1112997"/>
            <a:ext cx="7679411" cy="5495458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ABAFF5E7-034E-4BC5-92B3-DDDEE9686748}"/>
              </a:ext>
            </a:extLst>
          </p:cNvPr>
          <p:cNvSpPr txBox="1"/>
          <p:nvPr/>
        </p:nvSpPr>
        <p:spPr>
          <a:xfrm>
            <a:off x="0" y="249545"/>
            <a:ext cx="391978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dirty="0"/>
              <a:t>影像分析工具 頻譜分析</a:t>
            </a:r>
            <a:r>
              <a:rPr lang="en-US" altLang="zh-TW" dirty="0"/>
              <a:t>(monitoring)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5754BB-5AA1-48B9-A745-9BF68235B219}"/>
              </a:ext>
            </a:extLst>
          </p:cNvPr>
          <p:cNvSpPr/>
          <p:nvPr/>
        </p:nvSpPr>
        <p:spPr>
          <a:xfrm>
            <a:off x="333212" y="1937287"/>
            <a:ext cx="3022171" cy="104037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TW" sz="1200" dirty="0"/>
              <a:t>Bug</a:t>
            </a:r>
            <a:br>
              <a:rPr lang="en-US" altLang="zh-TW" sz="1200" dirty="0"/>
            </a:br>
            <a:r>
              <a:rPr lang="zh-TW" altLang="en-US" sz="1200" dirty="0"/>
              <a:t>選完照片後，又再次跳出選擇照片的視窗</a:t>
            </a:r>
            <a:br>
              <a:rPr lang="en-US" altLang="zh-TW" sz="1200" dirty="0"/>
            </a:br>
            <a:br>
              <a:rPr lang="en-US" altLang="zh-TW" sz="1200" dirty="0"/>
            </a:br>
            <a:r>
              <a:rPr lang="en-US" altLang="zh-TW" sz="1200" dirty="0"/>
              <a:t>(</a:t>
            </a:r>
            <a:r>
              <a:rPr lang="zh-TW" altLang="en-US" sz="1200" dirty="0"/>
              <a:t>之前有出現過，但最近幾次使用沒出現過</a:t>
            </a:r>
            <a:r>
              <a:rPr lang="en-US" altLang="zh-TW" sz="1200" dirty="0"/>
              <a:t>)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196241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4FBBA33-05CA-479A-BC03-FDCD8DA5C9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fontAlgn="ctr"/>
            <a:r>
              <a:rPr lang="en-US" altLang="zh-TW" dirty="0"/>
              <a:t>mtkAEclassify.py</a:t>
            </a:r>
            <a:endParaRPr lang="en-US" altLang="zh-TW" dirty="0">
              <a:solidFill>
                <a:srgbClr val="000000"/>
              </a:solidFill>
              <a:latin typeface="新細明體" panose="02020500000000000000" pitchFamily="18" charset="-120"/>
            </a:endParaRPr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036B601C-7F0C-4293-9546-5109006347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8937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21999981-7285-489C-B6E3-4E0F4999C715}"/>
              </a:ext>
            </a:extLst>
          </p:cNvPr>
          <p:cNvGrpSpPr/>
          <p:nvPr/>
        </p:nvGrpSpPr>
        <p:grpSpPr>
          <a:xfrm>
            <a:off x="0" y="187196"/>
            <a:ext cx="12192000" cy="10785604"/>
            <a:chOff x="0" y="187196"/>
            <a:chExt cx="12192000" cy="8579853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57D59036-23E1-4E07-A7B5-2FD3D45CD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7196"/>
              <a:ext cx="12192000" cy="6483607"/>
            </a:xfrm>
            <a:prstGeom prst="rect">
              <a:avLst/>
            </a:prstGeom>
          </p:spPr>
        </p:pic>
        <p:pic>
          <p:nvPicPr>
            <p:cNvPr id="29" name="圖片 28">
              <a:extLst>
                <a:ext uri="{FF2B5EF4-FFF2-40B4-BE49-F238E27FC236}">
                  <a16:creationId xmlns:a16="http://schemas.microsoft.com/office/drawing/2014/main" id="{1FA9D71C-B31B-4D65-BBCC-0B231E8818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7245" b="24375"/>
            <a:stretch/>
          </p:blipFill>
          <p:spPr>
            <a:xfrm>
              <a:off x="0" y="4979368"/>
              <a:ext cx="12192000" cy="3787681"/>
            </a:xfrm>
            <a:prstGeom prst="rect">
              <a:avLst/>
            </a:prstGeom>
          </p:spPr>
        </p:pic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4DED0D51-4F33-4BE7-92A9-478F7EDD7344}"/>
              </a:ext>
            </a:extLst>
          </p:cNvPr>
          <p:cNvSpPr/>
          <p:nvPr/>
        </p:nvSpPr>
        <p:spPr>
          <a:xfrm>
            <a:off x="0" y="-1"/>
            <a:ext cx="3294755" cy="58477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TW" sz="3200" dirty="0"/>
              <a:t>mtkAEclassify.py</a:t>
            </a:r>
            <a:endParaRPr lang="zh-TW" altLang="en-US" sz="32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91BCC5A-CDD8-4E84-9B13-50D5B7A46DEA}"/>
              </a:ext>
            </a:extLst>
          </p:cNvPr>
          <p:cNvSpPr/>
          <p:nvPr/>
        </p:nvSpPr>
        <p:spPr>
          <a:xfrm>
            <a:off x="1100143" y="705208"/>
            <a:ext cx="410339" cy="246129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08095E4-A844-48C6-A9FB-6FA8D06D7AD9}"/>
              </a:ext>
            </a:extLst>
          </p:cNvPr>
          <p:cNvSpPr/>
          <p:nvPr/>
        </p:nvSpPr>
        <p:spPr>
          <a:xfrm>
            <a:off x="259962" y="1663594"/>
            <a:ext cx="942975" cy="18035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E821E6D-100B-49D3-B774-4D636C53EE1C}"/>
              </a:ext>
            </a:extLst>
          </p:cNvPr>
          <p:cNvSpPr/>
          <p:nvPr/>
        </p:nvSpPr>
        <p:spPr>
          <a:xfrm>
            <a:off x="1242356" y="1458397"/>
            <a:ext cx="942975" cy="163798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3F83568-CD88-47AF-8719-97D6EE5DBF37}"/>
              </a:ext>
            </a:extLst>
          </p:cNvPr>
          <p:cNvSpPr/>
          <p:nvPr/>
        </p:nvSpPr>
        <p:spPr>
          <a:xfrm>
            <a:off x="6726360" y="1163710"/>
            <a:ext cx="1884460" cy="7456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/>
              <a:t>mtkAEclassify</a:t>
            </a:r>
            <a:endParaRPr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F124715-AB0D-4FE4-A049-2E2043663C6D}"/>
              </a:ext>
            </a:extLst>
          </p:cNvPr>
          <p:cNvSpPr/>
          <p:nvPr/>
        </p:nvSpPr>
        <p:spPr>
          <a:xfrm>
            <a:off x="6725615" y="1148080"/>
            <a:ext cx="1884460" cy="745642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5BB96859-98BC-400E-B9F4-538CDD77A032}"/>
              </a:ext>
            </a:extLst>
          </p:cNvPr>
          <p:cNvSpPr/>
          <p:nvPr/>
        </p:nvSpPr>
        <p:spPr>
          <a:xfrm>
            <a:off x="142422" y="3568685"/>
            <a:ext cx="24399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選擇照片、</a:t>
            </a:r>
            <a:r>
              <a:rPr lang="en-US" altLang="zh-TW" dirty="0" err="1"/>
              <a:t>exif</a:t>
            </a:r>
            <a:r>
              <a:rPr lang="zh-TW" altLang="en-US" dirty="0"/>
              <a:t> 資料夾</a:t>
            </a:r>
            <a:br>
              <a:rPr lang="en-US" altLang="zh-TW" dirty="0"/>
            </a:br>
            <a:r>
              <a:rPr lang="zh-TW" altLang="en-US" dirty="0"/>
              <a:t>並執行分類</a:t>
            </a:r>
          </a:p>
        </p:txBody>
      </p: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E93E5328-33B3-494E-ACDE-749DBDBE9075}"/>
              </a:ext>
            </a:extLst>
          </p:cNvPr>
          <p:cNvGrpSpPr/>
          <p:nvPr/>
        </p:nvGrpSpPr>
        <p:grpSpPr>
          <a:xfrm>
            <a:off x="2283391" y="4351483"/>
            <a:ext cx="2024621" cy="293678"/>
            <a:chOff x="6012918" y="1087181"/>
            <a:chExt cx="3085953" cy="29367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4207134D-911C-41AB-B6F8-14303BCE2993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 </a:t>
              </a:r>
              <a:r>
                <a:rPr lang="en-US" altLang="zh-TW" dirty="0"/>
                <a:t>BV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34" name="等腰三角形 33">
              <a:extLst>
                <a:ext uri="{FF2B5EF4-FFF2-40B4-BE49-F238E27FC236}">
                  <a16:creationId xmlns:a16="http://schemas.microsoft.com/office/drawing/2014/main" id="{0235C0A0-58E0-442B-A44C-A37490A60310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35" name="內容版面配置區 6">
            <a:extLst>
              <a:ext uri="{FF2B5EF4-FFF2-40B4-BE49-F238E27FC236}">
                <a16:creationId xmlns:a16="http://schemas.microsoft.com/office/drawing/2014/main" id="{CC5567B1-9676-456B-B7E6-FEBD8C3915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99" y="4810629"/>
            <a:ext cx="1712514" cy="1269735"/>
          </a:xfrm>
          <a:prstGeom prst="rect">
            <a:avLst/>
          </a:prstGeom>
        </p:spPr>
      </p:pic>
      <p:pic>
        <p:nvPicPr>
          <p:cNvPr id="36" name="內容版面配置區 6">
            <a:extLst>
              <a:ext uri="{FF2B5EF4-FFF2-40B4-BE49-F238E27FC236}">
                <a16:creationId xmlns:a16="http://schemas.microsoft.com/office/drawing/2014/main" id="{13838DFD-8AE5-493D-BF3F-21573DBC99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621" y="4810629"/>
            <a:ext cx="1712514" cy="1269735"/>
          </a:xfrm>
          <a:prstGeom prst="rect">
            <a:avLst/>
          </a:prstGeom>
        </p:spPr>
      </p:pic>
      <p:pic>
        <p:nvPicPr>
          <p:cNvPr id="37" name="內容版面配置區 6">
            <a:extLst>
              <a:ext uri="{FF2B5EF4-FFF2-40B4-BE49-F238E27FC236}">
                <a16:creationId xmlns:a16="http://schemas.microsoft.com/office/drawing/2014/main" id="{51456248-919A-4EE4-94FD-86412A163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99" y="6130914"/>
            <a:ext cx="1712514" cy="1269735"/>
          </a:xfrm>
          <a:prstGeom prst="rect">
            <a:avLst/>
          </a:prstGeom>
        </p:spPr>
      </p:pic>
      <p:pic>
        <p:nvPicPr>
          <p:cNvPr id="38" name="內容版面配置區 6">
            <a:extLst>
              <a:ext uri="{FF2B5EF4-FFF2-40B4-BE49-F238E27FC236}">
                <a16:creationId xmlns:a16="http://schemas.microsoft.com/office/drawing/2014/main" id="{61C276EE-9B79-4FD5-8C9E-0A0E3516C1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621" y="6130914"/>
            <a:ext cx="1712514" cy="1269735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124A2F6F-3606-468A-8FF6-C11A1AB02036}"/>
              </a:ext>
            </a:extLst>
          </p:cNvPr>
          <p:cNvSpPr/>
          <p:nvPr/>
        </p:nvSpPr>
        <p:spPr>
          <a:xfrm>
            <a:off x="2797648" y="3569000"/>
            <a:ext cx="16177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開啟對應</a:t>
            </a:r>
            <a:r>
              <a:rPr lang="en-US" altLang="zh-TW" dirty="0"/>
              <a:t>region</a:t>
            </a:r>
            <a:r>
              <a:rPr lang="zh-TW" altLang="en-US" dirty="0"/>
              <a:t>資料夾</a:t>
            </a:r>
          </a:p>
        </p:txBody>
      </p: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11BA2EBC-706A-457E-ABA7-A4180AA74368}"/>
              </a:ext>
            </a:extLst>
          </p:cNvPr>
          <p:cNvGrpSpPr/>
          <p:nvPr/>
        </p:nvGrpSpPr>
        <p:grpSpPr>
          <a:xfrm>
            <a:off x="249830" y="4299411"/>
            <a:ext cx="706121" cy="369332"/>
            <a:chOff x="257907" y="1671879"/>
            <a:chExt cx="706121" cy="369332"/>
          </a:xfrm>
        </p:grpSpPr>
        <p:sp>
          <p:nvSpPr>
            <p:cNvPr id="41" name="橢圓 40">
              <a:extLst>
                <a:ext uri="{FF2B5EF4-FFF2-40B4-BE49-F238E27FC236}">
                  <a16:creationId xmlns:a16="http://schemas.microsoft.com/office/drawing/2014/main" id="{3CD2E9DC-4E85-4212-977D-6CDD95418766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2" name="文字方塊 41">
              <a:extLst>
                <a:ext uri="{FF2B5EF4-FFF2-40B4-BE49-F238E27FC236}">
                  <a16:creationId xmlns:a16="http://schemas.microsoft.com/office/drawing/2014/main" id="{E9ECB135-3AE0-40ED-8565-EBC74350B423}"/>
                </a:ext>
              </a:extLst>
            </p:cNvPr>
            <p:cNvSpPr txBox="1"/>
            <p:nvPr/>
          </p:nvSpPr>
          <p:spPr>
            <a:xfrm>
              <a:off x="380214" y="167187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THD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8E34A911-4CF9-4491-BB31-D27329E88AB0}"/>
              </a:ext>
            </a:extLst>
          </p:cNvPr>
          <p:cNvGrpSpPr/>
          <p:nvPr/>
        </p:nvGrpSpPr>
        <p:grpSpPr>
          <a:xfrm>
            <a:off x="1021990" y="4299411"/>
            <a:ext cx="1261401" cy="369332"/>
            <a:chOff x="257907" y="1671879"/>
            <a:chExt cx="1261401" cy="369332"/>
          </a:xfrm>
        </p:grpSpPr>
        <p:sp>
          <p:nvSpPr>
            <p:cNvPr id="44" name="橢圓 43">
              <a:extLst>
                <a:ext uri="{FF2B5EF4-FFF2-40B4-BE49-F238E27FC236}">
                  <a16:creationId xmlns:a16="http://schemas.microsoft.com/office/drawing/2014/main" id="{2DFB51BC-336E-4B00-A3BA-EBF0B95F9E31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5D911C6A-D69F-4C82-B6B2-78A2AB2F9C84}"/>
                </a:ext>
              </a:extLst>
            </p:cNvPr>
            <p:cNvSpPr txBox="1"/>
            <p:nvPr/>
          </p:nvSpPr>
          <p:spPr>
            <a:xfrm>
              <a:off x="380214" y="1671879"/>
              <a:ext cx="1139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Weighting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7D50A658-8345-4F7D-BB13-8A3801496CA9}"/>
              </a:ext>
            </a:extLst>
          </p:cNvPr>
          <p:cNvGrpSpPr/>
          <p:nvPr/>
        </p:nvGrpSpPr>
        <p:grpSpPr>
          <a:xfrm>
            <a:off x="4434795" y="4351483"/>
            <a:ext cx="2024621" cy="293678"/>
            <a:chOff x="6012918" y="1087181"/>
            <a:chExt cx="3085953" cy="29367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26521102-1DB7-4882-886B-DCDC7ECC1E55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B2D/EVD </a:t>
              </a:r>
              <a:r>
                <a:rPr lang="zh-TW" altLang="en-US" dirty="0"/>
                <a:t>區間</a:t>
              </a:r>
            </a:p>
          </p:txBody>
        </p:sp>
        <p:sp>
          <p:nvSpPr>
            <p:cNvPr id="48" name="等腰三角形 47">
              <a:extLst>
                <a:ext uri="{FF2B5EF4-FFF2-40B4-BE49-F238E27FC236}">
                  <a16:creationId xmlns:a16="http://schemas.microsoft.com/office/drawing/2014/main" id="{9B0FE051-C464-4878-A6F6-714DC4026C9F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ED1FAA9E-C078-421E-8833-C4504B05FC70}"/>
              </a:ext>
            </a:extLst>
          </p:cNvPr>
          <p:cNvGrpSpPr/>
          <p:nvPr/>
        </p:nvGrpSpPr>
        <p:grpSpPr>
          <a:xfrm>
            <a:off x="6586199" y="4346642"/>
            <a:ext cx="2315524" cy="293678"/>
            <a:chOff x="6012918" y="1087181"/>
            <a:chExt cx="3085953" cy="293678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03688A8B-BF09-4218-9D11-DCA14B795C0C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zh-TW" dirty="0" err="1"/>
                <a:t>Midratio</a:t>
              </a:r>
              <a:r>
                <a:rPr lang="en-US" altLang="zh-TW" dirty="0"/>
                <a:t>/B2M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51" name="等腰三角形 50">
              <a:extLst>
                <a:ext uri="{FF2B5EF4-FFF2-40B4-BE49-F238E27FC236}">
                  <a16:creationId xmlns:a16="http://schemas.microsoft.com/office/drawing/2014/main" id="{F6782A75-5CBA-4C16-BBDE-95C368A82E97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52" name="圖片 51">
            <a:extLst>
              <a:ext uri="{FF2B5EF4-FFF2-40B4-BE49-F238E27FC236}">
                <a16:creationId xmlns:a16="http://schemas.microsoft.com/office/drawing/2014/main" id="{D8DB9AF4-F5B1-49C8-BE03-D7297D3A2C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926" y="4810629"/>
            <a:ext cx="941439" cy="1269735"/>
          </a:xfrm>
          <a:prstGeom prst="rect">
            <a:avLst/>
          </a:prstGeom>
        </p:spPr>
      </p:pic>
      <p:pic>
        <p:nvPicPr>
          <p:cNvPr id="53" name="圖片 52">
            <a:extLst>
              <a:ext uri="{FF2B5EF4-FFF2-40B4-BE49-F238E27FC236}">
                <a16:creationId xmlns:a16="http://schemas.microsoft.com/office/drawing/2014/main" id="{B2F87D42-BA40-4D51-8D75-1873C4B621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926" y="6130914"/>
            <a:ext cx="941439" cy="1269736"/>
          </a:xfrm>
          <a:prstGeom prst="rect">
            <a:avLst/>
          </a:prstGeom>
        </p:spPr>
      </p:pic>
      <p:pic>
        <p:nvPicPr>
          <p:cNvPr id="54" name="圖片 53">
            <a:extLst>
              <a:ext uri="{FF2B5EF4-FFF2-40B4-BE49-F238E27FC236}">
                <a16:creationId xmlns:a16="http://schemas.microsoft.com/office/drawing/2014/main" id="{F90BC3B7-BBBF-405F-B8C3-143734B50A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852" y="4810629"/>
            <a:ext cx="941439" cy="1269735"/>
          </a:xfrm>
          <a:prstGeom prst="rect">
            <a:avLst/>
          </a:prstGeom>
        </p:spPr>
      </p:pic>
      <p:pic>
        <p:nvPicPr>
          <p:cNvPr id="55" name="圖片 54">
            <a:extLst>
              <a:ext uri="{FF2B5EF4-FFF2-40B4-BE49-F238E27FC236}">
                <a16:creationId xmlns:a16="http://schemas.microsoft.com/office/drawing/2014/main" id="{FEC6631F-16E8-4413-BC45-0BF2E9D9BE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852" y="6130913"/>
            <a:ext cx="941439" cy="1269735"/>
          </a:xfrm>
          <a:prstGeom prst="rect">
            <a:avLst/>
          </a:prstGeom>
        </p:spPr>
      </p:pic>
      <p:pic>
        <p:nvPicPr>
          <p:cNvPr id="56" name="圖片 55">
            <a:extLst>
              <a:ext uri="{FF2B5EF4-FFF2-40B4-BE49-F238E27FC236}">
                <a16:creationId xmlns:a16="http://schemas.microsoft.com/office/drawing/2014/main" id="{948F517C-E66A-4DBD-B7D2-F2E5461E40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7237" y="4841844"/>
            <a:ext cx="5201515" cy="3910302"/>
          </a:xfrm>
          <a:prstGeom prst="rect">
            <a:avLst/>
          </a:prstGeom>
        </p:spPr>
      </p:pic>
      <p:pic>
        <p:nvPicPr>
          <p:cNvPr id="57" name="內容版面配置區 6">
            <a:extLst>
              <a:ext uri="{FF2B5EF4-FFF2-40B4-BE49-F238E27FC236}">
                <a16:creationId xmlns:a16="http://schemas.microsoft.com/office/drawing/2014/main" id="{459F899B-739D-4E20-88D2-AD0E39A5EF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99" y="7451197"/>
            <a:ext cx="1712514" cy="1269735"/>
          </a:xfrm>
          <a:prstGeom prst="rect">
            <a:avLst/>
          </a:prstGeom>
        </p:spPr>
      </p:pic>
      <p:pic>
        <p:nvPicPr>
          <p:cNvPr id="58" name="內容版面配置區 6">
            <a:extLst>
              <a:ext uri="{FF2B5EF4-FFF2-40B4-BE49-F238E27FC236}">
                <a16:creationId xmlns:a16="http://schemas.microsoft.com/office/drawing/2014/main" id="{9E9E8AF4-AA7C-4AEE-9468-D5B5614446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621" y="7451197"/>
            <a:ext cx="1712514" cy="1269735"/>
          </a:xfrm>
          <a:prstGeom prst="rect">
            <a:avLst/>
          </a:prstGeom>
        </p:spPr>
      </p:pic>
      <p:pic>
        <p:nvPicPr>
          <p:cNvPr id="59" name="圖片 58">
            <a:extLst>
              <a:ext uri="{FF2B5EF4-FFF2-40B4-BE49-F238E27FC236}">
                <a16:creationId xmlns:a16="http://schemas.microsoft.com/office/drawing/2014/main" id="{35035B9E-0B93-4C3E-965A-F03640D530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926" y="7451197"/>
            <a:ext cx="941439" cy="1269736"/>
          </a:xfrm>
          <a:prstGeom prst="rect">
            <a:avLst/>
          </a:prstGeom>
        </p:spPr>
      </p:pic>
      <p:pic>
        <p:nvPicPr>
          <p:cNvPr id="60" name="圖片 59">
            <a:extLst>
              <a:ext uri="{FF2B5EF4-FFF2-40B4-BE49-F238E27FC236}">
                <a16:creationId xmlns:a16="http://schemas.microsoft.com/office/drawing/2014/main" id="{2B0BE886-95DC-4C07-80E8-13A14AC651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852" y="7451196"/>
            <a:ext cx="941439" cy="1269735"/>
          </a:xfrm>
          <a:prstGeom prst="rect">
            <a:avLst/>
          </a:prstGeom>
        </p:spPr>
      </p:pic>
      <p:pic>
        <p:nvPicPr>
          <p:cNvPr id="61" name="圖片 60">
            <a:extLst>
              <a:ext uri="{FF2B5EF4-FFF2-40B4-BE49-F238E27FC236}">
                <a16:creationId xmlns:a16="http://schemas.microsoft.com/office/drawing/2014/main" id="{1FB6F08E-56F8-4C4C-B878-82756421AC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21765" y="5020944"/>
            <a:ext cx="809625" cy="238125"/>
          </a:xfrm>
          <a:prstGeom prst="rect">
            <a:avLst/>
          </a:prstGeom>
        </p:spPr>
      </p:pic>
      <p:pic>
        <p:nvPicPr>
          <p:cNvPr id="62" name="圖片 61">
            <a:extLst>
              <a:ext uri="{FF2B5EF4-FFF2-40B4-BE49-F238E27FC236}">
                <a16:creationId xmlns:a16="http://schemas.microsoft.com/office/drawing/2014/main" id="{0880AD57-4500-44DE-8A5F-B2DB82168A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3120" y="5009216"/>
            <a:ext cx="809625" cy="238125"/>
          </a:xfrm>
          <a:prstGeom prst="rect">
            <a:avLst/>
          </a:prstGeom>
        </p:spPr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9F0A0046-EBED-40F7-9FE2-F825C7A96ED8}"/>
              </a:ext>
            </a:extLst>
          </p:cNvPr>
          <p:cNvSpPr/>
          <p:nvPr/>
        </p:nvSpPr>
        <p:spPr>
          <a:xfrm>
            <a:off x="141999" y="8894598"/>
            <a:ext cx="11705084" cy="1899862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sz="1200" dirty="0"/>
              <a:t>使用說明：</a:t>
            </a:r>
          </a:p>
          <a:p>
            <a:r>
              <a:rPr lang="en-US" altLang="zh-TW" sz="1200" dirty="0"/>
              <a:t>1. </a:t>
            </a:r>
            <a:r>
              <a:rPr lang="zh-TW" altLang="en-US" sz="1200" dirty="0"/>
              <a:t>使用</a:t>
            </a:r>
            <a:r>
              <a:rPr lang="en-US" altLang="zh-TW" sz="1200" dirty="0"/>
              <a:t>Debug Parser</a:t>
            </a:r>
            <a:r>
              <a:rPr lang="zh-TW" altLang="en-US" sz="1200" dirty="0"/>
              <a:t>輸出需要分析的照片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檔</a:t>
            </a:r>
            <a:r>
              <a:rPr lang="en-US" altLang="zh-TW" sz="1200" dirty="0"/>
              <a:t>(</a:t>
            </a:r>
            <a:r>
              <a:rPr lang="zh-TW" altLang="en-US" sz="1200" dirty="0"/>
              <a:t>選取</a:t>
            </a:r>
            <a:r>
              <a:rPr lang="en-US" altLang="zh-TW" sz="1200" dirty="0"/>
              <a:t>AE</a:t>
            </a:r>
            <a:r>
              <a:rPr lang="zh-TW" altLang="en-US" sz="1200" dirty="0"/>
              <a:t>即可</a:t>
            </a:r>
            <a:r>
              <a:rPr lang="en-US" altLang="zh-TW" sz="1200" dirty="0"/>
              <a:t>)</a:t>
            </a:r>
            <a:r>
              <a:rPr lang="zh-TW" altLang="en-US" sz="1200" dirty="0"/>
              <a:t>、該圖檔以及對比機圖檔，放在同一個資料夾中</a:t>
            </a:r>
          </a:p>
          <a:p>
            <a:r>
              <a:rPr lang="en-US" altLang="zh-TW" sz="1200" dirty="0"/>
              <a:t>2. </a:t>
            </a:r>
            <a:r>
              <a:rPr lang="zh-TW" altLang="en-US" sz="1200" dirty="0"/>
              <a:t>檔名規則：</a:t>
            </a:r>
            <a:r>
              <a:rPr lang="en-US" altLang="zh-TW" sz="1200" dirty="0"/>
              <a:t>ex: {1_FLC.jpg, 1_FLC.jpg.exif, 1_ZF7.jpg}, {2_FLC.jpg, 2_FLC.jpg.exif, 2_ZF7.jpg},......</a:t>
            </a:r>
          </a:p>
          <a:p>
            <a:r>
              <a:rPr lang="en-US" altLang="zh-TW" sz="1200" dirty="0"/>
              <a:t>3. </a:t>
            </a:r>
            <a:r>
              <a:rPr lang="zh-TW" altLang="en-US" sz="1200" dirty="0"/>
              <a:t>點 </a:t>
            </a:r>
            <a:r>
              <a:rPr lang="en-US" altLang="zh-TW" sz="1200" dirty="0"/>
              <a:t>”</a:t>
            </a:r>
            <a:r>
              <a:rPr lang="zh-TW" altLang="en-US" sz="1200" dirty="0"/>
              <a:t> 選擇照片、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 資料夾並執行分類 </a:t>
            </a:r>
            <a:r>
              <a:rPr lang="en-US" altLang="zh-TW" sz="1200" dirty="0"/>
              <a:t>”</a:t>
            </a:r>
            <a:r>
              <a:rPr lang="zh-TW" altLang="en-US" sz="1200" dirty="0"/>
              <a:t> 按鈕，彈出選取視窗，選取資料所在的資料夾</a:t>
            </a:r>
            <a:endParaRPr lang="en-US" altLang="zh-TW" sz="1200" dirty="0"/>
          </a:p>
          <a:p>
            <a:r>
              <a:rPr lang="en-US" altLang="zh-TW" sz="1200" dirty="0"/>
              <a:t>4. tool</a:t>
            </a:r>
            <a:r>
              <a:rPr lang="zh-TW" altLang="en-US" sz="1200" dirty="0"/>
              <a:t>會首先分類 </a:t>
            </a:r>
            <a:r>
              <a:rPr lang="en-US" altLang="zh-TW" sz="1200" dirty="0"/>
              <a:t>HS, face, night scene case</a:t>
            </a:r>
            <a:r>
              <a:rPr lang="zh-TW" altLang="en-US" sz="1200" dirty="0"/>
              <a:t>，而 </a:t>
            </a:r>
            <a:r>
              <a:rPr lang="en-US" altLang="zh-TW" sz="1200" dirty="0"/>
              <a:t>HS case </a:t>
            </a:r>
            <a:r>
              <a:rPr lang="zh-TW" altLang="en-US" sz="1200" dirty="0"/>
              <a:t>會依據不同 </a:t>
            </a:r>
            <a:r>
              <a:rPr lang="en-US" altLang="zh-TW" sz="1200" dirty="0"/>
              <a:t>BV, EVD, Mid% </a:t>
            </a:r>
            <a:r>
              <a:rPr lang="zh-TW" altLang="en-US" sz="1200" dirty="0"/>
              <a:t>做照片分類，並在各 </a:t>
            </a:r>
            <a:r>
              <a:rPr lang="en-US" altLang="zh-TW" sz="1200" dirty="0"/>
              <a:t>BV </a:t>
            </a:r>
            <a:r>
              <a:rPr lang="zh-TW" altLang="en-US" sz="1200" dirty="0"/>
              <a:t>下輸出一張平面 </a:t>
            </a:r>
            <a:r>
              <a:rPr lang="en-US" altLang="zh-TW" sz="1200" dirty="0"/>
              <a:t>HS </a:t>
            </a:r>
            <a:r>
              <a:rPr lang="zh-TW" altLang="en-US" sz="1200" dirty="0"/>
              <a:t>分類結果 </a:t>
            </a:r>
            <a:r>
              <a:rPr lang="en-US" altLang="zh-TW" sz="1200" dirty="0"/>
              <a:t>(x</a:t>
            </a:r>
            <a:r>
              <a:rPr lang="zh-TW" altLang="en-US" sz="1200" dirty="0"/>
              <a:t>軸：</a:t>
            </a:r>
            <a:r>
              <a:rPr lang="en-US" altLang="zh-TW" sz="1200" dirty="0"/>
              <a:t>EVD, y</a:t>
            </a:r>
            <a:r>
              <a:rPr lang="zh-TW" altLang="en-US" sz="1200" dirty="0"/>
              <a:t>軸：</a:t>
            </a:r>
            <a:r>
              <a:rPr lang="en-US" altLang="zh-TW" sz="1200" dirty="0"/>
              <a:t>Mid%)</a:t>
            </a:r>
          </a:p>
          <a:p>
            <a:r>
              <a:rPr lang="en-US" altLang="zh-TW" sz="1200" dirty="0"/>
              <a:t>5.</a:t>
            </a:r>
            <a:r>
              <a:rPr lang="zh-TW" altLang="en-US" sz="1200" dirty="0"/>
              <a:t>根據想調整的參數類別選擇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或是</a:t>
            </a:r>
            <a:r>
              <a:rPr lang="en-US" altLang="zh-TW" sz="1200" dirty="0"/>
              <a:t>THD</a:t>
            </a:r>
            <a:r>
              <a:rPr lang="zh-TW" altLang="en-US" sz="1200" dirty="0"/>
              <a:t>，選擇</a:t>
            </a:r>
            <a:r>
              <a:rPr lang="en-US" altLang="zh-TW" sz="1200" dirty="0"/>
              <a:t>weighting </a:t>
            </a:r>
            <a:r>
              <a:rPr lang="zh-TW" altLang="en-US" sz="1200" dirty="0"/>
              <a:t>右側則顯示 </a:t>
            </a:r>
            <a:r>
              <a:rPr lang="en-US" altLang="zh-TW" sz="1200" dirty="0"/>
              <a:t>B2D, </a:t>
            </a:r>
            <a:r>
              <a:rPr lang="en-US" altLang="zh-TW" sz="1200" dirty="0" err="1"/>
              <a:t>midratio</a:t>
            </a:r>
            <a:r>
              <a:rPr lang="en-US" altLang="zh-TW" sz="1200" dirty="0"/>
              <a:t> </a:t>
            </a:r>
            <a:r>
              <a:rPr lang="zh-TW" altLang="en-US" sz="1200" dirty="0"/>
              <a:t>圖</a:t>
            </a:r>
            <a:r>
              <a:rPr lang="en-US" altLang="zh-TW" sz="1200" dirty="0"/>
              <a:t>;</a:t>
            </a:r>
            <a:r>
              <a:rPr lang="zh-TW" altLang="en-US" sz="1200" dirty="0"/>
              <a:t> 選擇</a:t>
            </a:r>
            <a:r>
              <a:rPr lang="en-US" altLang="zh-TW" sz="1200" dirty="0"/>
              <a:t>THD</a:t>
            </a:r>
            <a:r>
              <a:rPr lang="zh-TW" altLang="en-US" sz="1200" dirty="0"/>
              <a:t> 右側顯示 </a:t>
            </a:r>
            <a:r>
              <a:rPr lang="en-US" altLang="zh-TW" sz="1200" dirty="0"/>
              <a:t>EVD, B2M</a:t>
            </a:r>
            <a:r>
              <a:rPr lang="zh-TW" altLang="en-US" sz="1200" dirty="0"/>
              <a:t> 圖</a:t>
            </a:r>
            <a:endParaRPr lang="en-US" altLang="zh-TW" sz="1200" dirty="0"/>
          </a:p>
          <a:p>
            <a:r>
              <a:rPr lang="en-US" altLang="zh-TW" sz="1200" dirty="0"/>
              <a:t>6.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B2D, </a:t>
            </a:r>
            <a:r>
              <a:rPr lang="en-US" altLang="zh-TW" sz="1200" dirty="0" err="1"/>
              <a:t>midratio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7.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THD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B2M,EVD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8.</a:t>
            </a:r>
            <a:r>
              <a:rPr lang="zh-TW" altLang="en-US" sz="1200" dirty="0"/>
              <a:t>點開啟對應</a:t>
            </a:r>
            <a:r>
              <a:rPr lang="en-US" altLang="zh-TW" sz="1200" dirty="0"/>
              <a:t>region</a:t>
            </a:r>
            <a:r>
              <a:rPr lang="zh-TW" altLang="en-US" sz="1200" dirty="0"/>
              <a:t>資料夾時該</a:t>
            </a:r>
            <a:r>
              <a:rPr lang="en-US" altLang="zh-TW" sz="1200" dirty="0"/>
              <a:t>region</a:t>
            </a:r>
            <a:r>
              <a:rPr lang="zh-TW" altLang="en-US" sz="1200" dirty="0"/>
              <a:t>的資料夾會跳出</a:t>
            </a:r>
            <a:endParaRPr lang="en-US" altLang="zh-TW" sz="1200" dirty="0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D7141112-9A02-47AB-8FCE-FBB10BCA5FA6}"/>
              </a:ext>
            </a:extLst>
          </p:cNvPr>
          <p:cNvSpPr/>
          <p:nvPr/>
        </p:nvSpPr>
        <p:spPr>
          <a:xfrm>
            <a:off x="7075910" y="3627911"/>
            <a:ext cx="3336587" cy="426777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tx1"/>
                </a:solidFill>
              </a:rPr>
              <a:t>各個按鈕</a:t>
            </a:r>
            <a:r>
              <a:rPr lang="en-US" altLang="zh-TW" dirty="0">
                <a:solidFill>
                  <a:schemeClr val="tx1"/>
                </a:solidFill>
              </a:rPr>
              <a:t>/</a:t>
            </a:r>
            <a:r>
              <a:rPr lang="zh-TW" altLang="en-US" dirty="0">
                <a:solidFill>
                  <a:schemeClr val="tx1"/>
                </a:solidFill>
              </a:rPr>
              <a:t>選單的的對應的功能</a:t>
            </a: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96F8C5D9-D7E3-4A2E-9476-8934F5EB6580}"/>
              </a:ext>
            </a:extLst>
          </p:cNvPr>
          <p:cNvGrpSpPr/>
          <p:nvPr/>
        </p:nvGrpSpPr>
        <p:grpSpPr>
          <a:xfrm>
            <a:off x="5656773" y="4781234"/>
            <a:ext cx="267392" cy="3978697"/>
            <a:chOff x="5860967" y="4816746"/>
            <a:chExt cx="267392" cy="3978697"/>
          </a:xfrm>
        </p:grpSpPr>
        <p:grpSp>
          <p:nvGrpSpPr>
            <p:cNvPr id="65" name="群組 64">
              <a:extLst>
                <a:ext uri="{FF2B5EF4-FFF2-40B4-BE49-F238E27FC236}">
                  <a16:creationId xmlns:a16="http://schemas.microsoft.com/office/drawing/2014/main" id="{3E494D31-9DAC-47D8-BEEC-A3B7425C0E74}"/>
                </a:ext>
              </a:extLst>
            </p:cNvPr>
            <p:cNvGrpSpPr/>
            <p:nvPr/>
          </p:nvGrpSpPr>
          <p:grpSpPr>
            <a:xfrm>
              <a:off x="5860967" y="4816746"/>
              <a:ext cx="267392" cy="3978697"/>
              <a:chOff x="5847704" y="2131822"/>
              <a:chExt cx="267392" cy="3978697"/>
            </a:xfrm>
          </p:grpSpPr>
          <p:pic>
            <p:nvPicPr>
              <p:cNvPr id="66" name="圖片 65">
                <a:extLst>
                  <a:ext uri="{FF2B5EF4-FFF2-40B4-BE49-F238E27FC236}">
                    <a16:creationId xmlns:a16="http://schemas.microsoft.com/office/drawing/2014/main" id="{5079BD2E-2EFB-4198-AE24-2C6DF25A45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5400000">
                <a:off x="5312505" y="2667713"/>
                <a:ext cx="1338481" cy="266700"/>
              </a:xfrm>
              <a:prstGeom prst="rect">
                <a:avLst/>
              </a:prstGeom>
              <a:ln w="38100">
                <a:noFill/>
              </a:ln>
            </p:spPr>
          </p:pic>
          <p:pic>
            <p:nvPicPr>
              <p:cNvPr id="67" name="圖片 66">
                <a:extLst>
                  <a:ext uri="{FF2B5EF4-FFF2-40B4-BE49-F238E27FC236}">
                    <a16:creationId xmlns:a16="http://schemas.microsoft.com/office/drawing/2014/main" id="{81858E9C-5284-43B3-9F83-AF2A9801B4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5400000">
                <a:off x="5311814" y="5307928"/>
                <a:ext cx="1338481" cy="266701"/>
              </a:xfrm>
              <a:prstGeom prst="rect">
                <a:avLst/>
              </a:prstGeom>
              <a:ln w="38100">
                <a:noFill/>
              </a:ln>
            </p:spPr>
          </p:pic>
        </p:grpSp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0A2939FA-ECE3-46E9-8904-71A51D6A3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90364" y="5464658"/>
              <a:ext cx="221282" cy="2929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9522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950FE7-19A7-4D9B-874E-273369AA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C7800BD6-183B-4EBC-8C02-59FF60E5C57C}"/>
              </a:ext>
            </a:extLst>
          </p:cNvPr>
          <p:cNvGrpSpPr/>
          <p:nvPr/>
        </p:nvGrpSpPr>
        <p:grpSpPr>
          <a:xfrm>
            <a:off x="0" y="185023"/>
            <a:ext cx="12192000" cy="8582026"/>
            <a:chOff x="0" y="185023"/>
            <a:chExt cx="12192000" cy="8582026"/>
          </a:xfrm>
        </p:grpSpPr>
        <p:pic>
          <p:nvPicPr>
            <p:cNvPr id="44" name="圖片 43">
              <a:extLst>
                <a:ext uri="{FF2B5EF4-FFF2-40B4-BE49-F238E27FC236}">
                  <a16:creationId xmlns:a16="http://schemas.microsoft.com/office/drawing/2014/main" id="{65EC6831-4F8B-46F9-ABDA-DEACD24071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245" b="24375"/>
            <a:stretch/>
          </p:blipFill>
          <p:spPr>
            <a:xfrm>
              <a:off x="0" y="4979368"/>
              <a:ext cx="12192000" cy="3787681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21994442-E69D-4713-859F-FA9DF29BC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5023"/>
              <a:ext cx="12192000" cy="6487954"/>
            </a:xfrm>
            <a:prstGeom prst="rect">
              <a:avLst/>
            </a:prstGeom>
          </p:spPr>
        </p:pic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786CDC58-8B7D-4979-B5E9-3EAB7B13F7E9}"/>
              </a:ext>
            </a:extLst>
          </p:cNvPr>
          <p:cNvSpPr/>
          <p:nvPr/>
        </p:nvSpPr>
        <p:spPr>
          <a:xfrm>
            <a:off x="150499" y="941153"/>
            <a:ext cx="24399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選擇照片、</a:t>
            </a:r>
            <a:r>
              <a:rPr lang="en-US" altLang="zh-TW" dirty="0" err="1"/>
              <a:t>exif</a:t>
            </a:r>
            <a:r>
              <a:rPr lang="zh-TW" altLang="en-US" dirty="0"/>
              <a:t> 資料夾</a:t>
            </a:r>
            <a:br>
              <a:rPr lang="en-US" altLang="zh-TW" dirty="0"/>
            </a:br>
            <a:r>
              <a:rPr lang="zh-TW" altLang="en-US" dirty="0"/>
              <a:t>並執行分類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DD5202-71C9-4928-AE21-C3A0D95FD96B}"/>
              </a:ext>
            </a:extLst>
          </p:cNvPr>
          <p:cNvSpPr/>
          <p:nvPr/>
        </p:nvSpPr>
        <p:spPr>
          <a:xfrm>
            <a:off x="133490" y="6258866"/>
            <a:ext cx="11705084" cy="1802929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sz="1200" dirty="0"/>
              <a:t>使用說明：</a:t>
            </a:r>
          </a:p>
          <a:p>
            <a:r>
              <a:rPr lang="en-US" altLang="zh-TW" sz="1200" dirty="0"/>
              <a:t>1. </a:t>
            </a:r>
            <a:r>
              <a:rPr lang="zh-TW" altLang="en-US" sz="1200" dirty="0"/>
              <a:t>使用</a:t>
            </a:r>
            <a:r>
              <a:rPr lang="en-US" altLang="zh-TW" sz="1200" dirty="0"/>
              <a:t>Debug Parser</a:t>
            </a:r>
            <a:r>
              <a:rPr lang="zh-TW" altLang="en-US" sz="1200" dirty="0"/>
              <a:t>輸出需要分析的照片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檔</a:t>
            </a:r>
            <a:r>
              <a:rPr lang="en-US" altLang="zh-TW" sz="1200" dirty="0"/>
              <a:t>(</a:t>
            </a:r>
            <a:r>
              <a:rPr lang="zh-TW" altLang="en-US" sz="1200" dirty="0"/>
              <a:t>選取</a:t>
            </a:r>
            <a:r>
              <a:rPr lang="en-US" altLang="zh-TW" sz="1200" dirty="0"/>
              <a:t>AE</a:t>
            </a:r>
            <a:r>
              <a:rPr lang="zh-TW" altLang="en-US" sz="1200" dirty="0"/>
              <a:t>即可</a:t>
            </a:r>
            <a:r>
              <a:rPr lang="en-US" altLang="zh-TW" sz="1200" dirty="0"/>
              <a:t>)</a:t>
            </a:r>
            <a:r>
              <a:rPr lang="zh-TW" altLang="en-US" sz="1200" dirty="0"/>
              <a:t>、該圖檔以及對比機圖檔，放在同一個資料夾中</a:t>
            </a:r>
          </a:p>
          <a:p>
            <a:r>
              <a:rPr lang="en-US" altLang="zh-TW" sz="1200" dirty="0"/>
              <a:t>2. </a:t>
            </a:r>
            <a:r>
              <a:rPr lang="zh-TW" altLang="en-US" sz="1200" dirty="0"/>
              <a:t>檔名規則：</a:t>
            </a:r>
            <a:r>
              <a:rPr lang="en-US" altLang="zh-TW" sz="1200" dirty="0"/>
              <a:t>ex: {1_FLC.jpg, 1_FLC.jpg.exif, 1_ZF7.jpg}, {2_FLC.jpg, 2_FLC.jpg.exif, 2_ZF7.jpg},......</a:t>
            </a:r>
          </a:p>
          <a:p>
            <a:r>
              <a:rPr lang="en-US" altLang="zh-TW" sz="1200" dirty="0"/>
              <a:t>3. </a:t>
            </a:r>
            <a:r>
              <a:rPr lang="zh-TW" altLang="en-US" sz="1200" dirty="0"/>
              <a:t>點 </a:t>
            </a:r>
            <a:r>
              <a:rPr lang="en-US" altLang="zh-TW" sz="1200" dirty="0"/>
              <a:t>”</a:t>
            </a:r>
            <a:r>
              <a:rPr lang="zh-TW" altLang="en-US" sz="1200" dirty="0"/>
              <a:t> 選擇照片、</a:t>
            </a:r>
            <a:r>
              <a:rPr lang="en-US" altLang="zh-TW" sz="1200" dirty="0" err="1"/>
              <a:t>exif</a:t>
            </a:r>
            <a:r>
              <a:rPr lang="zh-TW" altLang="en-US" sz="1200" dirty="0"/>
              <a:t> 資料夾並執行分類 </a:t>
            </a:r>
            <a:r>
              <a:rPr lang="en-US" altLang="zh-TW" sz="1200" dirty="0"/>
              <a:t>”</a:t>
            </a:r>
            <a:r>
              <a:rPr lang="zh-TW" altLang="en-US" sz="1200" dirty="0"/>
              <a:t> 按鈕，彈出選取視窗，選取資料所在的資料夾</a:t>
            </a:r>
            <a:endParaRPr lang="en-US" altLang="zh-TW" sz="1200" dirty="0"/>
          </a:p>
          <a:p>
            <a:r>
              <a:rPr lang="en-US" altLang="zh-TW" sz="1200" dirty="0"/>
              <a:t>4. tool</a:t>
            </a:r>
            <a:r>
              <a:rPr lang="zh-TW" altLang="en-US" sz="1200" dirty="0"/>
              <a:t>會首先分類 </a:t>
            </a:r>
            <a:r>
              <a:rPr lang="en-US" altLang="zh-TW" sz="1200" dirty="0"/>
              <a:t>HS, face, night scene case</a:t>
            </a:r>
            <a:r>
              <a:rPr lang="zh-TW" altLang="en-US" sz="1200" dirty="0"/>
              <a:t>，而 </a:t>
            </a:r>
            <a:r>
              <a:rPr lang="en-US" altLang="zh-TW" sz="1200" dirty="0"/>
              <a:t>HS case </a:t>
            </a:r>
            <a:r>
              <a:rPr lang="zh-TW" altLang="en-US" sz="1200" dirty="0"/>
              <a:t>會依據不同 </a:t>
            </a:r>
            <a:r>
              <a:rPr lang="en-US" altLang="zh-TW" sz="1200" dirty="0"/>
              <a:t>BV, EVD, Mid% </a:t>
            </a:r>
            <a:r>
              <a:rPr lang="zh-TW" altLang="en-US" sz="1200" dirty="0"/>
              <a:t>做照片分類，並在各 </a:t>
            </a:r>
            <a:r>
              <a:rPr lang="en-US" altLang="zh-TW" sz="1200" dirty="0"/>
              <a:t>BV </a:t>
            </a:r>
            <a:r>
              <a:rPr lang="zh-TW" altLang="en-US" sz="1200" dirty="0"/>
              <a:t>下輸出一張平面 </a:t>
            </a:r>
            <a:r>
              <a:rPr lang="en-US" altLang="zh-TW" sz="1200" dirty="0"/>
              <a:t>HS </a:t>
            </a:r>
            <a:r>
              <a:rPr lang="zh-TW" altLang="en-US" sz="1200" dirty="0"/>
              <a:t>分類結果 </a:t>
            </a:r>
            <a:r>
              <a:rPr lang="en-US" altLang="zh-TW" sz="1200" dirty="0"/>
              <a:t>(x</a:t>
            </a:r>
            <a:r>
              <a:rPr lang="zh-TW" altLang="en-US" sz="1200" dirty="0"/>
              <a:t>軸：</a:t>
            </a:r>
            <a:r>
              <a:rPr lang="en-US" altLang="zh-TW" sz="1200" dirty="0"/>
              <a:t>EVD, y</a:t>
            </a:r>
            <a:r>
              <a:rPr lang="zh-TW" altLang="en-US" sz="1200" dirty="0"/>
              <a:t>軸：</a:t>
            </a:r>
            <a:r>
              <a:rPr lang="en-US" altLang="zh-TW" sz="1200" dirty="0"/>
              <a:t>Mid%)</a:t>
            </a:r>
          </a:p>
          <a:p>
            <a:r>
              <a:rPr lang="en-US" altLang="zh-TW" sz="1200" dirty="0"/>
              <a:t>5.</a:t>
            </a:r>
            <a:r>
              <a:rPr lang="zh-TW" altLang="en-US" sz="1200" dirty="0"/>
              <a:t>根據想調整的參數類別選擇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或是</a:t>
            </a:r>
            <a:r>
              <a:rPr lang="en-US" altLang="zh-TW" sz="1200" dirty="0"/>
              <a:t>THD</a:t>
            </a:r>
            <a:r>
              <a:rPr lang="zh-TW" altLang="en-US" sz="1200" dirty="0"/>
              <a:t>，選擇</a:t>
            </a:r>
            <a:r>
              <a:rPr lang="en-US" altLang="zh-TW" sz="1200" dirty="0"/>
              <a:t>weighting </a:t>
            </a:r>
            <a:r>
              <a:rPr lang="zh-TW" altLang="en-US" sz="1200" dirty="0"/>
              <a:t>右側則顯示 </a:t>
            </a:r>
            <a:r>
              <a:rPr lang="en-US" altLang="zh-TW" sz="1200" dirty="0"/>
              <a:t>B2D, </a:t>
            </a:r>
            <a:r>
              <a:rPr lang="en-US" altLang="zh-TW" sz="1200" dirty="0" err="1"/>
              <a:t>midratio</a:t>
            </a:r>
            <a:r>
              <a:rPr lang="en-US" altLang="zh-TW" sz="1200" dirty="0"/>
              <a:t> </a:t>
            </a:r>
            <a:r>
              <a:rPr lang="zh-TW" altLang="en-US" sz="1200" dirty="0"/>
              <a:t>圖</a:t>
            </a:r>
            <a:r>
              <a:rPr lang="en-US" altLang="zh-TW" sz="1200" dirty="0"/>
              <a:t>;</a:t>
            </a:r>
            <a:r>
              <a:rPr lang="zh-TW" altLang="en-US" sz="1200" dirty="0"/>
              <a:t> 選擇</a:t>
            </a:r>
            <a:r>
              <a:rPr lang="en-US" altLang="zh-TW" sz="1200" dirty="0"/>
              <a:t>THD</a:t>
            </a:r>
            <a:r>
              <a:rPr lang="zh-TW" altLang="en-US" sz="1200" dirty="0"/>
              <a:t> 右側顯示 </a:t>
            </a:r>
            <a:r>
              <a:rPr lang="en-US" altLang="zh-TW" sz="1200" dirty="0"/>
              <a:t>EVD, B2M</a:t>
            </a:r>
            <a:r>
              <a:rPr lang="zh-TW" altLang="en-US" sz="1200" dirty="0"/>
              <a:t> 圖</a:t>
            </a:r>
            <a:endParaRPr lang="en-US" altLang="zh-TW" sz="1200" dirty="0"/>
          </a:p>
          <a:p>
            <a:r>
              <a:rPr lang="en-US" altLang="zh-TW" sz="1200" dirty="0"/>
              <a:t>6.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weighting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B2D, </a:t>
            </a:r>
            <a:r>
              <a:rPr lang="en-US" altLang="zh-TW" sz="1200" dirty="0" err="1"/>
              <a:t>midratio</a:t>
            </a:r>
            <a:r>
              <a:rPr lang="zh-TW" altLang="en-US" sz="1200" dirty="0"/>
              <a:t>區間的圖</a:t>
            </a:r>
            <a:endParaRPr lang="en-US" altLang="zh-TW" sz="1200" dirty="0"/>
          </a:p>
          <a:p>
            <a:r>
              <a:rPr lang="en-US" altLang="zh-TW" sz="1200" dirty="0"/>
              <a:t>7.</a:t>
            </a:r>
            <a:r>
              <a:rPr lang="zh-TW" altLang="en-US" sz="1200" dirty="0"/>
              <a:t>選擇調整</a:t>
            </a:r>
            <a:r>
              <a:rPr lang="en-US" altLang="zh-TW" sz="1200" dirty="0"/>
              <a:t>THD</a:t>
            </a:r>
            <a:r>
              <a:rPr lang="zh-TW" altLang="en-US" sz="1200" dirty="0"/>
              <a:t>時，可以進一步選擇下拉式選單濾出對應的</a:t>
            </a:r>
            <a:r>
              <a:rPr lang="en-US" altLang="zh-TW" sz="1200" dirty="0"/>
              <a:t>BV, B2M,EVD</a:t>
            </a:r>
            <a:r>
              <a:rPr lang="zh-TW" altLang="en-US" sz="1200" dirty="0"/>
              <a:t>區間的圖</a:t>
            </a:r>
          </a:p>
          <a:p>
            <a:r>
              <a:rPr lang="en-US" altLang="zh-TW" sz="1200" dirty="0"/>
              <a:t>8.</a:t>
            </a:r>
            <a:r>
              <a:rPr lang="zh-TW" altLang="en-US" sz="1200" dirty="0"/>
              <a:t>點開啟對應</a:t>
            </a:r>
            <a:r>
              <a:rPr lang="en-US" altLang="zh-TW" sz="1200" dirty="0"/>
              <a:t>region</a:t>
            </a:r>
            <a:r>
              <a:rPr lang="zh-TW" altLang="en-US" sz="1200" dirty="0"/>
              <a:t>資料夾時該</a:t>
            </a:r>
            <a:r>
              <a:rPr lang="en-US" altLang="zh-TW" sz="1200" dirty="0"/>
              <a:t>region</a:t>
            </a:r>
            <a:r>
              <a:rPr lang="zh-TW" altLang="en-US" sz="1200" dirty="0"/>
              <a:t>的資料夾會跳出</a:t>
            </a:r>
            <a:endParaRPr lang="en-US" altLang="zh-TW" sz="1200" dirty="0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0708A409-D2ED-493B-A34A-0027D9B8A84A}"/>
              </a:ext>
            </a:extLst>
          </p:cNvPr>
          <p:cNvGrpSpPr/>
          <p:nvPr/>
        </p:nvGrpSpPr>
        <p:grpSpPr>
          <a:xfrm>
            <a:off x="2291468" y="1723951"/>
            <a:ext cx="2024621" cy="293678"/>
            <a:chOff x="6012918" y="1087181"/>
            <a:chExt cx="3085953" cy="29367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4796826-F11E-4148-9090-8EB97C40966B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 </a:t>
              </a:r>
              <a:r>
                <a:rPr lang="en-US" altLang="zh-TW" dirty="0"/>
                <a:t>BV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F10EBF4B-8C43-4D93-A4DB-303F0F1CA676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21" name="內容版面配置區 6">
            <a:extLst>
              <a:ext uri="{FF2B5EF4-FFF2-40B4-BE49-F238E27FC236}">
                <a16:creationId xmlns:a16="http://schemas.microsoft.com/office/drawing/2014/main" id="{FEF60366-3546-4604-96FB-E9B8B4553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2183097"/>
            <a:ext cx="1712514" cy="1269735"/>
          </a:xfrm>
          <a:prstGeom prst="rect">
            <a:avLst/>
          </a:prstGeom>
        </p:spPr>
      </p:pic>
      <p:pic>
        <p:nvPicPr>
          <p:cNvPr id="22" name="內容版面配置區 6">
            <a:extLst>
              <a:ext uri="{FF2B5EF4-FFF2-40B4-BE49-F238E27FC236}">
                <a16:creationId xmlns:a16="http://schemas.microsoft.com/office/drawing/2014/main" id="{5B1A5382-1DBD-4C42-8707-9AC343954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2183097"/>
            <a:ext cx="1712514" cy="1269735"/>
          </a:xfrm>
          <a:prstGeom prst="rect">
            <a:avLst/>
          </a:prstGeom>
        </p:spPr>
      </p:pic>
      <p:pic>
        <p:nvPicPr>
          <p:cNvPr id="23" name="內容版面配置區 6">
            <a:extLst>
              <a:ext uri="{FF2B5EF4-FFF2-40B4-BE49-F238E27FC236}">
                <a16:creationId xmlns:a16="http://schemas.microsoft.com/office/drawing/2014/main" id="{DA4C03F7-15C6-46EC-B5D8-A62950224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3503382"/>
            <a:ext cx="1712514" cy="1269735"/>
          </a:xfrm>
          <a:prstGeom prst="rect">
            <a:avLst/>
          </a:prstGeom>
        </p:spPr>
      </p:pic>
      <p:pic>
        <p:nvPicPr>
          <p:cNvPr id="24" name="內容版面配置區 6">
            <a:extLst>
              <a:ext uri="{FF2B5EF4-FFF2-40B4-BE49-F238E27FC236}">
                <a16:creationId xmlns:a16="http://schemas.microsoft.com/office/drawing/2014/main" id="{B5DA49B5-DC5D-4296-8B14-2BB36144D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3503382"/>
            <a:ext cx="1712514" cy="1269735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4D5033EF-9298-4143-951F-F97D08B5DFB5}"/>
              </a:ext>
            </a:extLst>
          </p:cNvPr>
          <p:cNvSpPr/>
          <p:nvPr/>
        </p:nvSpPr>
        <p:spPr>
          <a:xfrm>
            <a:off x="2805725" y="941468"/>
            <a:ext cx="1617784" cy="61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開啟對應</a:t>
            </a:r>
            <a:r>
              <a:rPr lang="en-US" altLang="zh-TW" dirty="0"/>
              <a:t>region</a:t>
            </a:r>
            <a:r>
              <a:rPr lang="zh-TW" altLang="en-US" dirty="0"/>
              <a:t>資料夾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831555AB-F293-49B9-9F1A-EDF28B2F02B0}"/>
              </a:ext>
            </a:extLst>
          </p:cNvPr>
          <p:cNvGrpSpPr/>
          <p:nvPr/>
        </p:nvGrpSpPr>
        <p:grpSpPr>
          <a:xfrm>
            <a:off x="257907" y="1671879"/>
            <a:ext cx="706121" cy="369332"/>
            <a:chOff x="257907" y="1671879"/>
            <a:chExt cx="706121" cy="369332"/>
          </a:xfrm>
        </p:grpSpPr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4FEB2B83-E12E-48FA-90DC-3B2811DEC9B8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68809D11-BA6A-4CCA-B58B-895A2591AAEC}"/>
                </a:ext>
              </a:extLst>
            </p:cNvPr>
            <p:cNvSpPr txBox="1"/>
            <p:nvPr/>
          </p:nvSpPr>
          <p:spPr>
            <a:xfrm>
              <a:off x="380214" y="167187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THD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268583B2-A49A-4EE7-A447-F5E8E5580A0F}"/>
              </a:ext>
            </a:extLst>
          </p:cNvPr>
          <p:cNvGrpSpPr/>
          <p:nvPr/>
        </p:nvGrpSpPr>
        <p:grpSpPr>
          <a:xfrm>
            <a:off x="1030067" y="1671879"/>
            <a:ext cx="1261401" cy="369332"/>
            <a:chOff x="257907" y="1671879"/>
            <a:chExt cx="1261401" cy="369332"/>
          </a:xfrm>
        </p:grpSpPr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BAEAB589-6A73-4FE4-98C9-28A7F5C35A16}"/>
                </a:ext>
              </a:extLst>
            </p:cNvPr>
            <p:cNvSpPr/>
            <p:nvPr/>
          </p:nvSpPr>
          <p:spPr>
            <a:xfrm>
              <a:off x="257907" y="1782691"/>
              <a:ext cx="156307" cy="147709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16F227DC-DE4A-4724-B6AD-F8853081105A}"/>
                </a:ext>
              </a:extLst>
            </p:cNvPr>
            <p:cNvSpPr txBox="1"/>
            <p:nvPr/>
          </p:nvSpPr>
          <p:spPr>
            <a:xfrm>
              <a:off x="380214" y="1671879"/>
              <a:ext cx="1139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chemeClr val="bg1"/>
                  </a:solidFill>
                </a:rPr>
                <a:t>Weighting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C464AAC6-6597-4233-BE1D-EB51ABCF8ADE}"/>
              </a:ext>
            </a:extLst>
          </p:cNvPr>
          <p:cNvGrpSpPr/>
          <p:nvPr/>
        </p:nvGrpSpPr>
        <p:grpSpPr>
          <a:xfrm>
            <a:off x="4442872" y="1723951"/>
            <a:ext cx="2024621" cy="293678"/>
            <a:chOff x="6012918" y="1087181"/>
            <a:chExt cx="3085953" cy="293678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AB008DC1-41F1-4892-85F8-17636121775C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 </a:t>
              </a:r>
              <a:r>
                <a:rPr lang="en-US" altLang="zh-TW" dirty="0"/>
                <a:t>B2D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31" name="等腰三角形 30">
              <a:extLst>
                <a:ext uri="{FF2B5EF4-FFF2-40B4-BE49-F238E27FC236}">
                  <a16:creationId xmlns:a16="http://schemas.microsoft.com/office/drawing/2014/main" id="{33E5D57C-984F-4896-8E6D-43D27757CA52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BF7A323F-7115-49EB-88C0-E4B7ACA0F78B}"/>
              </a:ext>
            </a:extLst>
          </p:cNvPr>
          <p:cNvGrpSpPr/>
          <p:nvPr/>
        </p:nvGrpSpPr>
        <p:grpSpPr>
          <a:xfrm>
            <a:off x="6594276" y="1719110"/>
            <a:ext cx="2024621" cy="293678"/>
            <a:chOff x="6012918" y="1087181"/>
            <a:chExt cx="3085953" cy="293678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11F273D-A69E-4477-8210-88A9D4D0E94F}"/>
                </a:ext>
              </a:extLst>
            </p:cNvPr>
            <p:cNvSpPr/>
            <p:nvPr/>
          </p:nvSpPr>
          <p:spPr>
            <a:xfrm>
              <a:off x="6012918" y="1087181"/>
              <a:ext cx="3085953" cy="2936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err="1"/>
                <a:t>midratio</a:t>
              </a:r>
              <a:r>
                <a:rPr lang="zh-TW" altLang="en-US" dirty="0"/>
                <a:t> 區間</a:t>
              </a:r>
            </a:p>
          </p:txBody>
        </p:sp>
        <p:sp>
          <p:nvSpPr>
            <p:cNvPr id="34" name="等腰三角形 33">
              <a:extLst>
                <a:ext uri="{FF2B5EF4-FFF2-40B4-BE49-F238E27FC236}">
                  <a16:creationId xmlns:a16="http://schemas.microsoft.com/office/drawing/2014/main" id="{0A0FC87B-8AAE-4D09-B649-65B3498C1EE0}"/>
                </a:ext>
              </a:extLst>
            </p:cNvPr>
            <p:cNvSpPr/>
            <p:nvPr/>
          </p:nvSpPr>
          <p:spPr>
            <a:xfrm rot="10800000">
              <a:off x="8605816" y="1161140"/>
              <a:ext cx="393771" cy="174249"/>
            </a:xfrm>
            <a:prstGeom prst="triangl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51E25662-572F-4073-B57E-969322C97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2183097"/>
            <a:ext cx="941439" cy="1269735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1376713A-1B7B-449C-8AD7-546E56DE8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3503382"/>
            <a:ext cx="941439" cy="1269736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A7048A6B-34C9-4FE8-8F00-1FCE878374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2183097"/>
            <a:ext cx="941439" cy="1269735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101FBED6-9A44-425D-AAE6-A6D7DFE795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3503381"/>
            <a:ext cx="941439" cy="1269735"/>
          </a:xfrm>
          <a:prstGeom prst="rect">
            <a:avLst/>
          </a:prstGeom>
        </p:spPr>
      </p:pic>
      <p:pic>
        <p:nvPicPr>
          <p:cNvPr id="39" name="圖片 38">
            <a:extLst>
              <a:ext uri="{FF2B5EF4-FFF2-40B4-BE49-F238E27FC236}">
                <a16:creationId xmlns:a16="http://schemas.microsoft.com/office/drawing/2014/main" id="{BBF3F17B-DB62-417D-A147-F10D382DE4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0333" y="2176266"/>
            <a:ext cx="5201515" cy="3910302"/>
          </a:xfrm>
          <a:prstGeom prst="rect">
            <a:avLst/>
          </a:prstGeom>
        </p:spPr>
      </p:pic>
      <p:pic>
        <p:nvPicPr>
          <p:cNvPr id="40" name="內容版面配置區 6">
            <a:extLst>
              <a:ext uri="{FF2B5EF4-FFF2-40B4-BE49-F238E27FC236}">
                <a16:creationId xmlns:a16="http://schemas.microsoft.com/office/drawing/2014/main" id="{A4973F8F-461C-4356-8C0A-44A9732AE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6" y="4823665"/>
            <a:ext cx="1712514" cy="1269735"/>
          </a:xfrm>
          <a:prstGeom prst="rect">
            <a:avLst/>
          </a:prstGeom>
        </p:spPr>
      </p:pic>
      <p:pic>
        <p:nvPicPr>
          <p:cNvPr id="41" name="內容版面配置區 6">
            <a:extLst>
              <a:ext uri="{FF2B5EF4-FFF2-40B4-BE49-F238E27FC236}">
                <a16:creationId xmlns:a16="http://schemas.microsoft.com/office/drawing/2014/main" id="{DB693105-5CA6-408B-9C58-937D63BF4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698" y="4823665"/>
            <a:ext cx="1712514" cy="1269735"/>
          </a:xfrm>
          <a:prstGeom prst="rect">
            <a:avLst/>
          </a:prstGeom>
        </p:spPr>
      </p:pic>
      <p:pic>
        <p:nvPicPr>
          <p:cNvPr id="42" name="圖片 41">
            <a:extLst>
              <a:ext uri="{FF2B5EF4-FFF2-40B4-BE49-F238E27FC236}">
                <a16:creationId xmlns:a16="http://schemas.microsoft.com/office/drawing/2014/main" id="{54426B47-1501-43C1-9197-552F8A48F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03" y="4823665"/>
            <a:ext cx="941439" cy="1269736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BCF61CDB-CCEF-4243-B9D6-443A5D647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929" y="4823664"/>
            <a:ext cx="941439" cy="1269735"/>
          </a:xfrm>
          <a:prstGeom prst="rect">
            <a:avLst/>
          </a:prstGeom>
        </p:spPr>
      </p:pic>
      <p:pic>
        <p:nvPicPr>
          <p:cNvPr id="45" name="圖片 44">
            <a:extLst>
              <a:ext uri="{FF2B5EF4-FFF2-40B4-BE49-F238E27FC236}">
                <a16:creationId xmlns:a16="http://schemas.microsoft.com/office/drawing/2014/main" id="{EB158020-6CEA-4E5B-AABC-42A85B43B5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4941" y="2343099"/>
            <a:ext cx="809625" cy="238125"/>
          </a:xfrm>
          <a:prstGeom prst="rect">
            <a:avLst/>
          </a:prstGeom>
        </p:spPr>
      </p:pic>
      <p:pic>
        <p:nvPicPr>
          <p:cNvPr id="46" name="圖片 45">
            <a:extLst>
              <a:ext uri="{FF2B5EF4-FFF2-40B4-BE49-F238E27FC236}">
                <a16:creationId xmlns:a16="http://schemas.microsoft.com/office/drawing/2014/main" id="{4FB80CFB-A76F-4F5C-9BAF-A6928E398D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6296" y="2331371"/>
            <a:ext cx="809625" cy="238125"/>
          </a:xfrm>
          <a:prstGeom prst="rect">
            <a:avLst/>
          </a:prstGeom>
        </p:spPr>
      </p:pic>
      <p:sp>
        <p:nvSpPr>
          <p:cNvPr id="48" name="矩形 47">
            <a:extLst>
              <a:ext uri="{FF2B5EF4-FFF2-40B4-BE49-F238E27FC236}">
                <a16:creationId xmlns:a16="http://schemas.microsoft.com/office/drawing/2014/main" id="{A6627E97-924B-42D9-98DA-73746B9EB0D2}"/>
              </a:ext>
            </a:extLst>
          </p:cNvPr>
          <p:cNvSpPr/>
          <p:nvPr/>
        </p:nvSpPr>
        <p:spPr>
          <a:xfrm>
            <a:off x="6574392" y="832947"/>
            <a:ext cx="5085080" cy="715854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tx1"/>
                </a:solidFill>
              </a:rPr>
              <a:t>選</a:t>
            </a:r>
            <a:r>
              <a:rPr lang="en-US" altLang="zh-TW" dirty="0">
                <a:solidFill>
                  <a:schemeClr val="tx1"/>
                </a:solidFill>
              </a:rPr>
              <a:t>Weighting</a:t>
            </a:r>
            <a:r>
              <a:rPr lang="zh-TW" altLang="en-US" dirty="0">
                <a:solidFill>
                  <a:schemeClr val="tx1"/>
                </a:solidFill>
              </a:rPr>
              <a:t>時各按鈕、下拉式選單對應的功能</a:t>
            </a:r>
          </a:p>
        </p:txBody>
      </p: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7956EA45-90A2-4FB5-B01C-F978153BE58A}"/>
              </a:ext>
            </a:extLst>
          </p:cNvPr>
          <p:cNvGrpSpPr/>
          <p:nvPr/>
        </p:nvGrpSpPr>
        <p:grpSpPr>
          <a:xfrm>
            <a:off x="5698855" y="2148899"/>
            <a:ext cx="267392" cy="3978697"/>
            <a:chOff x="5860967" y="4816746"/>
            <a:chExt cx="267392" cy="3978697"/>
          </a:xfrm>
        </p:grpSpPr>
        <p:grpSp>
          <p:nvGrpSpPr>
            <p:cNvPr id="50" name="群組 49">
              <a:extLst>
                <a:ext uri="{FF2B5EF4-FFF2-40B4-BE49-F238E27FC236}">
                  <a16:creationId xmlns:a16="http://schemas.microsoft.com/office/drawing/2014/main" id="{DD83D119-D4C2-4B6A-A00D-322C45172328}"/>
                </a:ext>
              </a:extLst>
            </p:cNvPr>
            <p:cNvGrpSpPr/>
            <p:nvPr/>
          </p:nvGrpSpPr>
          <p:grpSpPr>
            <a:xfrm>
              <a:off x="5860967" y="4816746"/>
              <a:ext cx="267392" cy="3978697"/>
              <a:chOff x="5847704" y="2131822"/>
              <a:chExt cx="267392" cy="3978697"/>
            </a:xfrm>
          </p:grpSpPr>
          <p:pic>
            <p:nvPicPr>
              <p:cNvPr id="52" name="圖片 51">
                <a:extLst>
                  <a:ext uri="{FF2B5EF4-FFF2-40B4-BE49-F238E27FC236}">
                    <a16:creationId xmlns:a16="http://schemas.microsoft.com/office/drawing/2014/main" id="{CE48DA02-8846-46C7-8147-F75ADA7936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5312505" y="2667713"/>
                <a:ext cx="1338481" cy="266700"/>
              </a:xfrm>
              <a:prstGeom prst="rect">
                <a:avLst/>
              </a:prstGeom>
              <a:ln w="38100">
                <a:noFill/>
              </a:ln>
            </p:spPr>
          </p:pic>
          <p:pic>
            <p:nvPicPr>
              <p:cNvPr id="53" name="圖片 52">
                <a:extLst>
                  <a:ext uri="{FF2B5EF4-FFF2-40B4-BE49-F238E27FC236}">
                    <a16:creationId xmlns:a16="http://schemas.microsoft.com/office/drawing/2014/main" id="{85FD0736-6988-4CB0-A0F5-C4E945307C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5400000">
                <a:off x="5311814" y="5307928"/>
                <a:ext cx="1338481" cy="266701"/>
              </a:xfrm>
              <a:prstGeom prst="rect">
                <a:avLst/>
              </a:prstGeom>
              <a:ln w="38100">
                <a:noFill/>
              </a:ln>
            </p:spPr>
          </p:pic>
        </p:grpSp>
        <p:pic>
          <p:nvPicPr>
            <p:cNvPr id="51" name="圖片 50">
              <a:extLst>
                <a:ext uri="{FF2B5EF4-FFF2-40B4-BE49-F238E27FC236}">
                  <a16:creationId xmlns:a16="http://schemas.microsoft.com/office/drawing/2014/main" id="{87C80AB7-C2C4-47D8-9A2E-3B986C9A84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90364" y="5464658"/>
              <a:ext cx="221282" cy="2929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044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4776</TotalTime>
  <Words>2554</Words>
  <Application>Microsoft Office PowerPoint</Application>
  <PresentationFormat>寬螢幕</PresentationFormat>
  <Paragraphs>268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微軟正黑體</vt:lpstr>
      <vt:lpstr>新細明體</vt:lpstr>
      <vt:lpstr>Arial</vt:lpstr>
      <vt:lpstr>Calibri</vt:lpstr>
      <vt:lpstr>Calibri Light</vt:lpstr>
      <vt:lpstr>Office 佈景主題</vt:lpstr>
      <vt:lpstr>整合tool_20230719</vt:lpstr>
      <vt:lpstr>預計進度</vt:lpstr>
      <vt:lpstr>過去進度</vt:lpstr>
      <vt:lpstr>目前進度</vt:lpstr>
      <vt:lpstr>repaired</vt:lpstr>
      <vt:lpstr>PowerPoint 簡報</vt:lpstr>
      <vt:lpstr>mtkAEclassify.py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YingYingYu(余盈盈)</dc:creator>
  <cp:lastModifiedBy>YingYingYu(余盈盈)</cp:lastModifiedBy>
  <cp:revision>121</cp:revision>
  <dcterms:created xsi:type="dcterms:W3CDTF">2023-06-29T11:27:55Z</dcterms:created>
  <dcterms:modified xsi:type="dcterms:W3CDTF">2023-07-19T09:35:59Z</dcterms:modified>
</cp:coreProperties>
</file>

<file path=docProps/thumbnail.jpeg>
</file>